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48" r:id="rId4"/>
    <p:sldMasterId id="2147483664"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Lst>
  <p:sldSz cy="6858000" cx="12192000"/>
  <p:notesSz cx="6858000" cy="9144000"/>
  <p:embeddedFontLst>
    <p:embeddedFont>
      <p:font typeface="Nunito SemiBold"/>
      <p:regular r:id="rId48"/>
      <p:bold r:id="rId49"/>
      <p:italic r:id="rId50"/>
      <p:boldItalic r:id="rId51"/>
    </p:embeddedFont>
    <p:embeddedFont>
      <p:font typeface="Nunito"/>
      <p:regular r:id="rId52"/>
      <p:bold r:id="rId53"/>
      <p:italic r:id="rId54"/>
      <p:boldItalic r:id="rId55"/>
    </p:embeddedFont>
    <p:embeddedFont>
      <p:font typeface="Nunito ExtraBold"/>
      <p:bold r:id="rId56"/>
      <p:boldItalic r:id="rId57"/>
    </p:embeddedFont>
    <p:embeddedFont>
      <p:font typeface="Gill Sans"/>
      <p:regular r:id="rId58"/>
      <p:bold r:id="rId5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60" roundtripDataSignature="AMtx7mjtf+4OuSW1bS/g0pSvoz9Fz7zHG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F6F3E1F7-AA6D-4C3B-BC61-E8AE995E9F24}">
  <a:tblStyle styleId="{F6F3E1F7-AA6D-4C3B-BC61-E8AE995E9F24}"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9DD8C123-FFE4-4C83-B065-6D810224714D}" styleName="Table_1">
    <a:wholeTbl>
      <a:tcTxStyle b="off" i="off">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font" Target="fonts/NunitoSemiBold-regular.fntdata"/><Relationship Id="rId47" Type="http://schemas.openxmlformats.org/officeDocument/2006/relationships/slide" Target="slides/slide41.xml"/><Relationship Id="rId49" Type="http://schemas.openxmlformats.org/officeDocument/2006/relationships/font" Target="fonts/NunitoSemiBold-bold.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60" Type="http://customschemas.google.com/relationships/presentationmetadata" Target="metadata"/><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NunitoSemiBold-boldItalic.fntdata"/><Relationship Id="rId50" Type="http://schemas.openxmlformats.org/officeDocument/2006/relationships/font" Target="fonts/NunitoSemiBold-italic.fntdata"/><Relationship Id="rId53" Type="http://schemas.openxmlformats.org/officeDocument/2006/relationships/font" Target="fonts/Nunito-bold.fntdata"/><Relationship Id="rId52" Type="http://schemas.openxmlformats.org/officeDocument/2006/relationships/font" Target="fonts/Nunito-regular.fntdata"/><Relationship Id="rId11" Type="http://schemas.openxmlformats.org/officeDocument/2006/relationships/slide" Target="slides/slide5.xml"/><Relationship Id="rId55" Type="http://schemas.openxmlformats.org/officeDocument/2006/relationships/font" Target="fonts/Nunito-boldItalic.fntdata"/><Relationship Id="rId10" Type="http://schemas.openxmlformats.org/officeDocument/2006/relationships/slide" Target="slides/slide4.xml"/><Relationship Id="rId54" Type="http://schemas.openxmlformats.org/officeDocument/2006/relationships/font" Target="fonts/Nunito-italic.fntdata"/><Relationship Id="rId13" Type="http://schemas.openxmlformats.org/officeDocument/2006/relationships/slide" Target="slides/slide7.xml"/><Relationship Id="rId57" Type="http://schemas.openxmlformats.org/officeDocument/2006/relationships/font" Target="fonts/NunitoExtraBold-boldItalic.fntdata"/><Relationship Id="rId12" Type="http://schemas.openxmlformats.org/officeDocument/2006/relationships/slide" Target="slides/slide6.xml"/><Relationship Id="rId56" Type="http://schemas.openxmlformats.org/officeDocument/2006/relationships/font" Target="fonts/NunitoExtraBold-bold.fntdata"/><Relationship Id="rId15" Type="http://schemas.openxmlformats.org/officeDocument/2006/relationships/slide" Target="slides/slide9.xml"/><Relationship Id="rId59" Type="http://schemas.openxmlformats.org/officeDocument/2006/relationships/font" Target="fonts/GillSans-bold.fntdata"/><Relationship Id="rId14" Type="http://schemas.openxmlformats.org/officeDocument/2006/relationships/slide" Target="slides/slide8.xml"/><Relationship Id="rId58" Type="http://schemas.openxmlformats.org/officeDocument/2006/relationships/font" Target="fonts/GillSans-regular.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7" name="Shape 147"/>
        <p:cNvGrpSpPr/>
        <p:nvPr/>
      </p:nvGrpSpPr>
      <p:grpSpPr>
        <a:xfrm>
          <a:off x="0" y="0"/>
          <a:ext cx="0" cy="0"/>
          <a:chOff x="0" y="0"/>
          <a:chExt cx="0" cy="0"/>
        </a:xfrm>
      </p:grpSpPr>
      <p:sp>
        <p:nvSpPr>
          <p:cNvPr id="148" name="Google Shape;148;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lue</a:t>
            </a:r>
            <a:endParaRPr/>
          </a:p>
        </p:txBody>
      </p:sp>
      <p:sp>
        <p:nvSpPr>
          <p:cNvPr id="149" name="Google Shape;149;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0" name="Shape 220"/>
        <p:cNvGrpSpPr/>
        <p:nvPr/>
      </p:nvGrpSpPr>
      <p:grpSpPr>
        <a:xfrm>
          <a:off x="0" y="0"/>
          <a:ext cx="0" cy="0"/>
          <a:chOff x="0" y="0"/>
          <a:chExt cx="0" cy="0"/>
        </a:xfrm>
      </p:grpSpPr>
      <p:sp>
        <p:nvSpPr>
          <p:cNvPr id="221" name="Google Shape;221;p1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22" name="Google Shape;222;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7" name="Shape 227"/>
        <p:cNvGrpSpPr/>
        <p:nvPr/>
      </p:nvGrpSpPr>
      <p:grpSpPr>
        <a:xfrm>
          <a:off x="0" y="0"/>
          <a:ext cx="0" cy="0"/>
          <a:chOff x="0" y="0"/>
          <a:chExt cx="0" cy="0"/>
        </a:xfrm>
      </p:grpSpPr>
      <p:sp>
        <p:nvSpPr>
          <p:cNvPr id="228" name="Google Shape;228;p1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29" name="Google Shape;229;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4" name="Shape 234"/>
        <p:cNvGrpSpPr/>
        <p:nvPr/>
      </p:nvGrpSpPr>
      <p:grpSpPr>
        <a:xfrm>
          <a:off x="0" y="0"/>
          <a:ext cx="0" cy="0"/>
          <a:chOff x="0" y="0"/>
          <a:chExt cx="0" cy="0"/>
        </a:xfrm>
      </p:grpSpPr>
      <p:sp>
        <p:nvSpPr>
          <p:cNvPr id="235" name="Google Shape;235;p1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36" name="Google Shape;236;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1" name="Shape 241"/>
        <p:cNvGrpSpPr/>
        <p:nvPr/>
      </p:nvGrpSpPr>
      <p:grpSpPr>
        <a:xfrm>
          <a:off x="0" y="0"/>
          <a:ext cx="0" cy="0"/>
          <a:chOff x="0" y="0"/>
          <a:chExt cx="0" cy="0"/>
        </a:xfrm>
      </p:grpSpPr>
      <p:sp>
        <p:nvSpPr>
          <p:cNvPr id="242" name="Google Shape;242;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3" name="Google Shape;243;p1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44" name="Google Shape;244;p1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8" name="Shape 248"/>
        <p:cNvGrpSpPr/>
        <p:nvPr/>
      </p:nvGrpSpPr>
      <p:grpSpPr>
        <a:xfrm>
          <a:off x="0" y="0"/>
          <a:ext cx="0" cy="0"/>
          <a:chOff x="0" y="0"/>
          <a:chExt cx="0" cy="0"/>
        </a:xfrm>
      </p:grpSpPr>
      <p:sp>
        <p:nvSpPr>
          <p:cNvPr id="249" name="Google Shape;249;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0" name="Google Shape;250;p1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51" name="Google Shape;251;p1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9" name="Shape 259"/>
        <p:cNvGrpSpPr/>
        <p:nvPr/>
      </p:nvGrpSpPr>
      <p:grpSpPr>
        <a:xfrm>
          <a:off x="0" y="0"/>
          <a:ext cx="0" cy="0"/>
          <a:chOff x="0" y="0"/>
          <a:chExt cx="0" cy="0"/>
        </a:xfrm>
      </p:grpSpPr>
      <p:sp>
        <p:nvSpPr>
          <p:cNvPr id="260" name="Google Shape;260;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1" name="Google Shape;261;p1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p:txBody>
      </p:sp>
      <p:sp>
        <p:nvSpPr>
          <p:cNvPr id="262" name="Google Shape;262;p1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9" name="Shape 269"/>
        <p:cNvGrpSpPr/>
        <p:nvPr/>
      </p:nvGrpSpPr>
      <p:grpSpPr>
        <a:xfrm>
          <a:off x="0" y="0"/>
          <a:ext cx="0" cy="0"/>
          <a:chOff x="0" y="0"/>
          <a:chExt cx="0" cy="0"/>
        </a:xfrm>
      </p:grpSpPr>
      <p:sp>
        <p:nvSpPr>
          <p:cNvPr id="270" name="Google Shape;270;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1" name="Google Shape;271;p1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100"/>
              <a:buFont typeface="Arial"/>
              <a:buNone/>
            </a:pPr>
            <a:r>
              <a:t/>
            </a:r>
            <a:endParaRPr/>
          </a:p>
        </p:txBody>
      </p:sp>
      <p:sp>
        <p:nvSpPr>
          <p:cNvPr id="272" name="Google Shape;272;p1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0" name="Shape 280"/>
        <p:cNvGrpSpPr/>
        <p:nvPr/>
      </p:nvGrpSpPr>
      <p:grpSpPr>
        <a:xfrm>
          <a:off x="0" y="0"/>
          <a:ext cx="0" cy="0"/>
          <a:chOff x="0" y="0"/>
          <a:chExt cx="0" cy="0"/>
        </a:xfrm>
      </p:grpSpPr>
      <p:sp>
        <p:nvSpPr>
          <p:cNvPr id="281" name="Google Shape;281;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2" name="Google Shape;282;p1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83" name="Google Shape;283;p1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8" name="Shape 288"/>
        <p:cNvGrpSpPr/>
        <p:nvPr/>
      </p:nvGrpSpPr>
      <p:grpSpPr>
        <a:xfrm>
          <a:off x="0" y="0"/>
          <a:ext cx="0" cy="0"/>
          <a:chOff x="0" y="0"/>
          <a:chExt cx="0" cy="0"/>
        </a:xfrm>
      </p:grpSpPr>
      <p:sp>
        <p:nvSpPr>
          <p:cNvPr id="289" name="Google Shape;289;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0" name="Google Shape;290;p1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91" name="Google Shape;291;p1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9" name="Shape 299"/>
        <p:cNvGrpSpPr/>
        <p:nvPr/>
      </p:nvGrpSpPr>
      <p:grpSpPr>
        <a:xfrm>
          <a:off x="0" y="0"/>
          <a:ext cx="0" cy="0"/>
          <a:chOff x="0" y="0"/>
          <a:chExt cx="0" cy="0"/>
        </a:xfrm>
      </p:grpSpPr>
      <p:sp>
        <p:nvSpPr>
          <p:cNvPr id="300" name="Google Shape;300;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1" name="Google Shape;301;p2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02" name="Google Shape;302;p2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3" name="Shape 153"/>
        <p:cNvGrpSpPr/>
        <p:nvPr/>
      </p:nvGrpSpPr>
      <p:grpSpPr>
        <a:xfrm>
          <a:off x="0" y="0"/>
          <a:ext cx="0" cy="0"/>
          <a:chOff x="0" y="0"/>
          <a:chExt cx="0" cy="0"/>
        </a:xfrm>
      </p:grpSpPr>
      <p:sp>
        <p:nvSpPr>
          <p:cNvPr id="154" name="Google Shape;154;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5" name="Google Shape;155;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6" name="Shape 316"/>
        <p:cNvGrpSpPr/>
        <p:nvPr/>
      </p:nvGrpSpPr>
      <p:grpSpPr>
        <a:xfrm>
          <a:off x="0" y="0"/>
          <a:ext cx="0" cy="0"/>
          <a:chOff x="0" y="0"/>
          <a:chExt cx="0" cy="0"/>
        </a:xfrm>
      </p:grpSpPr>
      <p:sp>
        <p:nvSpPr>
          <p:cNvPr id="317" name="Google Shape;317;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8" name="Google Shape;318;p2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19" name="Google Shape;319;p2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7" name="Shape 327"/>
        <p:cNvGrpSpPr/>
        <p:nvPr/>
      </p:nvGrpSpPr>
      <p:grpSpPr>
        <a:xfrm>
          <a:off x="0" y="0"/>
          <a:ext cx="0" cy="0"/>
          <a:chOff x="0" y="0"/>
          <a:chExt cx="0" cy="0"/>
        </a:xfrm>
      </p:grpSpPr>
      <p:sp>
        <p:nvSpPr>
          <p:cNvPr id="328" name="Google Shape;328;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9" name="Google Shape;329;p2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30" name="Google Shape;330;p2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5" name="Shape 335"/>
        <p:cNvGrpSpPr/>
        <p:nvPr/>
      </p:nvGrpSpPr>
      <p:grpSpPr>
        <a:xfrm>
          <a:off x="0" y="0"/>
          <a:ext cx="0" cy="0"/>
          <a:chOff x="0" y="0"/>
          <a:chExt cx="0" cy="0"/>
        </a:xfrm>
      </p:grpSpPr>
      <p:sp>
        <p:nvSpPr>
          <p:cNvPr id="336" name="Google Shape;336;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7" name="Google Shape;337;p2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38" name="Google Shape;338;p2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4" name="Shape 344"/>
        <p:cNvGrpSpPr/>
        <p:nvPr/>
      </p:nvGrpSpPr>
      <p:grpSpPr>
        <a:xfrm>
          <a:off x="0" y="0"/>
          <a:ext cx="0" cy="0"/>
          <a:chOff x="0" y="0"/>
          <a:chExt cx="0" cy="0"/>
        </a:xfrm>
      </p:grpSpPr>
      <p:sp>
        <p:nvSpPr>
          <p:cNvPr id="345" name="Google Shape;345;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6" name="Google Shape;346;p2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47" name="Google Shape;347;p2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2" name="Shape 352"/>
        <p:cNvGrpSpPr/>
        <p:nvPr/>
      </p:nvGrpSpPr>
      <p:grpSpPr>
        <a:xfrm>
          <a:off x="0" y="0"/>
          <a:ext cx="0" cy="0"/>
          <a:chOff x="0" y="0"/>
          <a:chExt cx="0" cy="0"/>
        </a:xfrm>
      </p:grpSpPr>
      <p:sp>
        <p:nvSpPr>
          <p:cNvPr id="353" name="Google Shape;353;p2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54" name="Google Shape;354;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9" name="Shape 359"/>
        <p:cNvGrpSpPr/>
        <p:nvPr/>
      </p:nvGrpSpPr>
      <p:grpSpPr>
        <a:xfrm>
          <a:off x="0" y="0"/>
          <a:ext cx="0" cy="0"/>
          <a:chOff x="0" y="0"/>
          <a:chExt cx="0" cy="0"/>
        </a:xfrm>
      </p:grpSpPr>
      <p:sp>
        <p:nvSpPr>
          <p:cNvPr id="360" name="Google Shape;360;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1" name="Google Shape;361;p2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62" name="Google Shape;362;p2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8" name="Shape 368"/>
        <p:cNvGrpSpPr/>
        <p:nvPr/>
      </p:nvGrpSpPr>
      <p:grpSpPr>
        <a:xfrm>
          <a:off x="0" y="0"/>
          <a:ext cx="0" cy="0"/>
          <a:chOff x="0" y="0"/>
          <a:chExt cx="0" cy="0"/>
        </a:xfrm>
      </p:grpSpPr>
      <p:sp>
        <p:nvSpPr>
          <p:cNvPr id="369" name="Google Shape;369;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0" name="Google Shape;370;p2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71" name="Google Shape;371;p2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2" name="Shape 382"/>
        <p:cNvGrpSpPr/>
        <p:nvPr/>
      </p:nvGrpSpPr>
      <p:grpSpPr>
        <a:xfrm>
          <a:off x="0" y="0"/>
          <a:ext cx="0" cy="0"/>
          <a:chOff x="0" y="0"/>
          <a:chExt cx="0" cy="0"/>
        </a:xfrm>
      </p:grpSpPr>
      <p:sp>
        <p:nvSpPr>
          <p:cNvPr id="383" name="Google Shape;383;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4" name="Google Shape;384;p2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85" name="Google Shape;385;p2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8" name="Shape 398"/>
        <p:cNvGrpSpPr/>
        <p:nvPr/>
      </p:nvGrpSpPr>
      <p:grpSpPr>
        <a:xfrm>
          <a:off x="0" y="0"/>
          <a:ext cx="0" cy="0"/>
          <a:chOff x="0" y="0"/>
          <a:chExt cx="0" cy="0"/>
        </a:xfrm>
      </p:grpSpPr>
      <p:sp>
        <p:nvSpPr>
          <p:cNvPr id="399" name="Google Shape;399;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0" name="Google Shape;400;p2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01" name="Google Shape;401;p2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8" name="Shape 408"/>
        <p:cNvGrpSpPr/>
        <p:nvPr/>
      </p:nvGrpSpPr>
      <p:grpSpPr>
        <a:xfrm>
          <a:off x="0" y="0"/>
          <a:ext cx="0" cy="0"/>
          <a:chOff x="0" y="0"/>
          <a:chExt cx="0" cy="0"/>
        </a:xfrm>
      </p:grpSpPr>
      <p:sp>
        <p:nvSpPr>
          <p:cNvPr id="409" name="Google Shape;409;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0" name="Google Shape;410;p3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11" name="Google Shape;411;p3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0" name="Shape 170"/>
        <p:cNvGrpSpPr/>
        <p:nvPr/>
      </p:nvGrpSpPr>
      <p:grpSpPr>
        <a:xfrm>
          <a:off x="0" y="0"/>
          <a:ext cx="0" cy="0"/>
          <a:chOff x="0" y="0"/>
          <a:chExt cx="0" cy="0"/>
        </a:xfrm>
      </p:grpSpPr>
      <p:sp>
        <p:nvSpPr>
          <p:cNvPr id="171" name="Google Shape;171;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2" name="Google Shape;172;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3" name="Google Shape;173;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800"/>
              <a:buFont typeface="Arial"/>
              <a:buNone/>
            </a:pPr>
            <a:fld id="{00000000-1234-1234-1234-123412341234}" type="slidenum">
              <a:rPr b="0" i="0" lang="en-US" sz="800" u="none" cap="none" strike="noStrike">
                <a:solidFill>
                  <a:srgbClr val="000000"/>
                </a:solidFill>
                <a:latin typeface="Arial"/>
                <a:ea typeface="Arial"/>
                <a:cs typeface="Arial"/>
                <a:sym typeface="Arial"/>
              </a:rPr>
              <a:t>‹#›</a:t>
            </a:fld>
            <a:endParaRPr b="0" i="0" sz="800" u="none" cap="none" strike="noStrike">
              <a:solidFill>
                <a:srgbClr val="000000"/>
              </a:solidFill>
              <a:latin typeface="Arial"/>
              <a:ea typeface="Arial"/>
              <a:cs typeface="Arial"/>
              <a:sym typeface="Aria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4" name="Shape 424"/>
        <p:cNvGrpSpPr/>
        <p:nvPr/>
      </p:nvGrpSpPr>
      <p:grpSpPr>
        <a:xfrm>
          <a:off x="0" y="0"/>
          <a:ext cx="0" cy="0"/>
          <a:chOff x="0" y="0"/>
          <a:chExt cx="0" cy="0"/>
        </a:xfrm>
      </p:grpSpPr>
      <p:sp>
        <p:nvSpPr>
          <p:cNvPr id="425" name="Google Shape;425;p3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26" name="Google Shape;426;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1" name="Shape 431"/>
        <p:cNvGrpSpPr/>
        <p:nvPr/>
      </p:nvGrpSpPr>
      <p:grpSpPr>
        <a:xfrm>
          <a:off x="0" y="0"/>
          <a:ext cx="0" cy="0"/>
          <a:chOff x="0" y="0"/>
          <a:chExt cx="0" cy="0"/>
        </a:xfrm>
      </p:grpSpPr>
      <p:sp>
        <p:nvSpPr>
          <p:cNvPr id="432" name="Google Shape;432;p3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33" name="Google Shape;433;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1" name="Shape 441"/>
        <p:cNvGrpSpPr/>
        <p:nvPr/>
      </p:nvGrpSpPr>
      <p:grpSpPr>
        <a:xfrm>
          <a:off x="0" y="0"/>
          <a:ext cx="0" cy="0"/>
          <a:chOff x="0" y="0"/>
          <a:chExt cx="0" cy="0"/>
        </a:xfrm>
      </p:grpSpPr>
      <p:sp>
        <p:nvSpPr>
          <p:cNvPr id="442" name="Google Shape;442;p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3" name="Google Shape;443;p3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44" name="Google Shape;444;p3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8" name="Shape 448"/>
        <p:cNvGrpSpPr/>
        <p:nvPr/>
      </p:nvGrpSpPr>
      <p:grpSpPr>
        <a:xfrm>
          <a:off x="0" y="0"/>
          <a:ext cx="0" cy="0"/>
          <a:chOff x="0" y="0"/>
          <a:chExt cx="0" cy="0"/>
        </a:xfrm>
      </p:grpSpPr>
      <p:sp>
        <p:nvSpPr>
          <p:cNvPr id="449" name="Google Shape;449;p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0" name="Google Shape;450;p3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51" name="Google Shape;451;p3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5" name="Shape 455"/>
        <p:cNvGrpSpPr/>
        <p:nvPr/>
      </p:nvGrpSpPr>
      <p:grpSpPr>
        <a:xfrm>
          <a:off x="0" y="0"/>
          <a:ext cx="0" cy="0"/>
          <a:chOff x="0" y="0"/>
          <a:chExt cx="0" cy="0"/>
        </a:xfrm>
      </p:grpSpPr>
      <p:sp>
        <p:nvSpPr>
          <p:cNvPr id="456" name="Google Shape;456;p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7" name="Google Shape;457;p3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58" name="Google Shape;458;p3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2" name="Shape 462"/>
        <p:cNvGrpSpPr/>
        <p:nvPr/>
      </p:nvGrpSpPr>
      <p:grpSpPr>
        <a:xfrm>
          <a:off x="0" y="0"/>
          <a:ext cx="0" cy="0"/>
          <a:chOff x="0" y="0"/>
          <a:chExt cx="0" cy="0"/>
        </a:xfrm>
      </p:grpSpPr>
      <p:sp>
        <p:nvSpPr>
          <p:cNvPr id="463" name="Google Shape;463;p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64" name="Google Shape;464;p3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65" name="Google Shape;465;p3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9" name="Shape 469"/>
        <p:cNvGrpSpPr/>
        <p:nvPr/>
      </p:nvGrpSpPr>
      <p:grpSpPr>
        <a:xfrm>
          <a:off x="0" y="0"/>
          <a:ext cx="0" cy="0"/>
          <a:chOff x="0" y="0"/>
          <a:chExt cx="0" cy="0"/>
        </a:xfrm>
      </p:grpSpPr>
      <p:sp>
        <p:nvSpPr>
          <p:cNvPr id="470" name="Google Shape;470;p3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71" name="Google Shape;471;p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8" name="Shape 478"/>
        <p:cNvGrpSpPr/>
        <p:nvPr/>
      </p:nvGrpSpPr>
      <p:grpSpPr>
        <a:xfrm>
          <a:off x="0" y="0"/>
          <a:ext cx="0" cy="0"/>
          <a:chOff x="0" y="0"/>
          <a:chExt cx="0" cy="0"/>
        </a:xfrm>
      </p:grpSpPr>
      <p:sp>
        <p:nvSpPr>
          <p:cNvPr id="479" name="Google Shape;479;p3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80" name="Google Shape;480;p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0" name="Shape 530"/>
        <p:cNvGrpSpPr/>
        <p:nvPr/>
      </p:nvGrpSpPr>
      <p:grpSpPr>
        <a:xfrm>
          <a:off x="0" y="0"/>
          <a:ext cx="0" cy="0"/>
          <a:chOff x="0" y="0"/>
          <a:chExt cx="0" cy="0"/>
        </a:xfrm>
      </p:grpSpPr>
      <p:sp>
        <p:nvSpPr>
          <p:cNvPr id="531" name="Google Shape;531;p3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32" name="Google Shape;532;p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7" name="Shape 537"/>
        <p:cNvGrpSpPr/>
        <p:nvPr/>
      </p:nvGrpSpPr>
      <p:grpSpPr>
        <a:xfrm>
          <a:off x="0" y="0"/>
          <a:ext cx="0" cy="0"/>
          <a:chOff x="0" y="0"/>
          <a:chExt cx="0" cy="0"/>
        </a:xfrm>
      </p:grpSpPr>
      <p:sp>
        <p:nvSpPr>
          <p:cNvPr id="538" name="Google Shape;538;p4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39" name="Google Shape;539;p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7" name="Shape 177"/>
        <p:cNvGrpSpPr/>
        <p:nvPr/>
      </p:nvGrpSpPr>
      <p:grpSpPr>
        <a:xfrm>
          <a:off x="0" y="0"/>
          <a:ext cx="0" cy="0"/>
          <a:chOff x="0" y="0"/>
          <a:chExt cx="0" cy="0"/>
        </a:xfrm>
      </p:grpSpPr>
      <p:sp>
        <p:nvSpPr>
          <p:cNvPr id="178" name="Google Shape;178;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9" name="Google Shape;179;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1" name="Shape 541"/>
        <p:cNvGrpSpPr/>
        <p:nvPr/>
      </p:nvGrpSpPr>
      <p:grpSpPr>
        <a:xfrm>
          <a:off x="0" y="0"/>
          <a:ext cx="0" cy="0"/>
          <a:chOff x="0" y="0"/>
          <a:chExt cx="0" cy="0"/>
        </a:xfrm>
      </p:grpSpPr>
      <p:sp>
        <p:nvSpPr>
          <p:cNvPr id="542" name="Google Shape;542;p4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43" name="Google Shape;543;p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8" name="Shape 548"/>
        <p:cNvGrpSpPr/>
        <p:nvPr/>
      </p:nvGrpSpPr>
      <p:grpSpPr>
        <a:xfrm>
          <a:off x="0" y="0"/>
          <a:ext cx="0" cy="0"/>
          <a:chOff x="0" y="0"/>
          <a:chExt cx="0" cy="0"/>
        </a:xfrm>
      </p:grpSpPr>
      <p:sp>
        <p:nvSpPr>
          <p:cNvPr id="549" name="Google Shape;549;g84b6016920_6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50" name="Google Shape;550;g84b6016920_6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1" name="Google Shape;551;g84b6016920_6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4" name="Shape 184"/>
        <p:cNvGrpSpPr/>
        <p:nvPr/>
      </p:nvGrpSpPr>
      <p:grpSpPr>
        <a:xfrm>
          <a:off x="0" y="0"/>
          <a:ext cx="0" cy="0"/>
          <a:chOff x="0" y="0"/>
          <a:chExt cx="0" cy="0"/>
        </a:xfrm>
      </p:grpSpPr>
      <p:sp>
        <p:nvSpPr>
          <p:cNvPr id="185" name="Google Shape;185;p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6" name="Google Shape;186;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1" name="Shape 191"/>
        <p:cNvGrpSpPr/>
        <p:nvPr/>
      </p:nvGrpSpPr>
      <p:grpSpPr>
        <a:xfrm>
          <a:off x="0" y="0"/>
          <a:ext cx="0" cy="0"/>
          <a:chOff x="0" y="0"/>
          <a:chExt cx="0" cy="0"/>
        </a:xfrm>
      </p:grpSpPr>
      <p:sp>
        <p:nvSpPr>
          <p:cNvPr id="192" name="Google Shape;192;p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93" name="Google Shape;193;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9" name="Shape 199"/>
        <p:cNvGrpSpPr/>
        <p:nvPr/>
      </p:nvGrpSpPr>
      <p:grpSpPr>
        <a:xfrm>
          <a:off x="0" y="0"/>
          <a:ext cx="0" cy="0"/>
          <a:chOff x="0" y="0"/>
          <a:chExt cx="0" cy="0"/>
        </a:xfrm>
      </p:grpSpPr>
      <p:sp>
        <p:nvSpPr>
          <p:cNvPr id="200" name="Google Shape;200;p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01" name="Google Shape;201;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6" name="Shape 206"/>
        <p:cNvGrpSpPr/>
        <p:nvPr/>
      </p:nvGrpSpPr>
      <p:grpSpPr>
        <a:xfrm>
          <a:off x="0" y="0"/>
          <a:ext cx="0" cy="0"/>
          <a:chOff x="0" y="0"/>
          <a:chExt cx="0" cy="0"/>
        </a:xfrm>
      </p:grpSpPr>
      <p:sp>
        <p:nvSpPr>
          <p:cNvPr id="207" name="Google Shape;207;p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08" name="Google Shape;208;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3" name="Shape 213"/>
        <p:cNvGrpSpPr/>
        <p:nvPr/>
      </p:nvGrpSpPr>
      <p:grpSpPr>
        <a:xfrm>
          <a:off x="0" y="0"/>
          <a:ext cx="0" cy="0"/>
          <a:chOff x="0" y="0"/>
          <a:chExt cx="0" cy="0"/>
        </a:xfrm>
      </p:grpSpPr>
      <p:sp>
        <p:nvSpPr>
          <p:cNvPr id="214" name="Google Shape;214;p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15" name="Google Shape;215;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_Color" showMasterSp="0">
  <p:cSld name="Title Slide_Color">
    <p:bg>
      <p:bgPr>
        <a:gradFill>
          <a:gsLst>
            <a:gs pos="0">
              <a:srgbClr val="F2A11F"/>
            </a:gs>
            <a:gs pos="33000">
              <a:srgbClr val="EC5124"/>
            </a:gs>
            <a:gs pos="67000">
              <a:srgbClr val="D32A27"/>
            </a:gs>
            <a:gs pos="100000">
              <a:srgbClr val="7A425E"/>
            </a:gs>
          </a:gsLst>
          <a:lin ang="8100000" scaled="0"/>
        </a:gradFill>
      </p:bgPr>
    </p:bg>
    <p:spTree>
      <p:nvGrpSpPr>
        <p:cNvPr id="15" name="Shape 15"/>
        <p:cNvGrpSpPr/>
        <p:nvPr/>
      </p:nvGrpSpPr>
      <p:grpSpPr>
        <a:xfrm>
          <a:off x="0" y="0"/>
          <a:ext cx="0" cy="0"/>
          <a:chOff x="0" y="0"/>
          <a:chExt cx="0" cy="0"/>
        </a:xfrm>
      </p:grpSpPr>
      <p:sp>
        <p:nvSpPr>
          <p:cNvPr id="16" name="Google Shape;16;p43"/>
          <p:cNvSpPr txBox="1"/>
          <p:nvPr>
            <p:ph type="title"/>
          </p:nvPr>
        </p:nvSpPr>
        <p:spPr>
          <a:xfrm>
            <a:off x="548783" y="1682496"/>
            <a:ext cx="9962830" cy="2898648"/>
          </a:xfrm>
          <a:prstGeom prst="rect">
            <a:avLst/>
          </a:prstGeom>
          <a:noFill/>
          <a:ln>
            <a:noFill/>
          </a:ln>
        </p:spPr>
        <p:txBody>
          <a:bodyPr anchorCtr="0" anchor="b" bIns="0" lIns="0" spcFirstLastPara="1" rIns="121875" wrap="square" tIns="0">
            <a:normAutofit/>
          </a:bodyPr>
          <a:lstStyle>
            <a:lvl1pPr lvl="0" algn="l">
              <a:lnSpc>
                <a:spcPct val="85000"/>
              </a:lnSpc>
              <a:spcBef>
                <a:spcPts val="0"/>
              </a:spcBef>
              <a:spcAft>
                <a:spcPts val="0"/>
              </a:spcAft>
              <a:buClr>
                <a:schemeClr val="lt1"/>
              </a:buClr>
              <a:buSzPts val="8000"/>
              <a:buFont typeface="Arial"/>
              <a:buNone/>
              <a:defRPr b="1" sz="8000" cap="none">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 name="Google Shape;17;p43"/>
          <p:cNvSpPr txBox="1"/>
          <p:nvPr>
            <p:ph idx="1" type="subTitle"/>
          </p:nvPr>
        </p:nvSpPr>
        <p:spPr>
          <a:xfrm>
            <a:off x="548783" y="4718304"/>
            <a:ext cx="9952388" cy="457200"/>
          </a:xfrm>
          <a:prstGeom prst="rect">
            <a:avLst/>
          </a:prstGeom>
          <a:noFill/>
          <a:ln>
            <a:noFill/>
          </a:ln>
        </p:spPr>
        <p:txBody>
          <a:bodyPr anchorCtr="0" anchor="b" bIns="0" lIns="0" spcFirstLastPara="1" rIns="0" wrap="square" tIns="0">
            <a:normAutofit/>
          </a:bodyPr>
          <a:lstStyle>
            <a:lvl1pPr lvl="0" algn="l">
              <a:lnSpc>
                <a:spcPct val="90000"/>
              </a:lnSpc>
              <a:spcBef>
                <a:spcPts val="0"/>
              </a:spcBef>
              <a:spcAft>
                <a:spcPts val="0"/>
              </a:spcAft>
              <a:buClr>
                <a:schemeClr val="lt1"/>
              </a:buClr>
              <a:buSzPts val="2600"/>
              <a:buNone/>
              <a:defRPr b="0" sz="2600" cap="none">
                <a:solidFill>
                  <a:schemeClr val="lt1"/>
                </a:solidFill>
                <a:latin typeface="Arial"/>
                <a:ea typeface="Arial"/>
                <a:cs typeface="Arial"/>
                <a:sym typeface="Arial"/>
              </a:defRPr>
            </a:lvl1pPr>
            <a:lvl2pPr lvl="1" algn="ctr">
              <a:lnSpc>
                <a:spcPct val="90000"/>
              </a:lnSpc>
              <a:spcBef>
                <a:spcPts val="500"/>
              </a:spcBef>
              <a:spcAft>
                <a:spcPts val="0"/>
              </a:spcAft>
              <a:buClr>
                <a:srgbClr val="888888"/>
              </a:buClr>
              <a:buSzPts val="2400"/>
              <a:buNone/>
              <a:defRPr>
                <a:solidFill>
                  <a:srgbClr val="888888"/>
                </a:solidFill>
              </a:defRPr>
            </a:lvl2pPr>
            <a:lvl3pPr lvl="2" algn="ctr">
              <a:lnSpc>
                <a:spcPct val="90000"/>
              </a:lnSpc>
              <a:spcBef>
                <a:spcPts val="500"/>
              </a:spcBef>
              <a:spcAft>
                <a:spcPts val="0"/>
              </a:spcAft>
              <a:buClr>
                <a:srgbClr val="888888"/>
              </a:buClr>
              <a:buSzPts val="2000"/>
              <a:buNone/>
              <a:defRPr>
                <a:solidFill>
                  <a:srgbClr val="888888"/>
                </a:solidFill>
              </a:defRPr>
            </a:lvl3pPr>
            <a:lvl4pPr lvl="3" algn="ctr">
              <a:lnSpc>
                <a:spcPct val="90000"/>
              </a:lnSpc>
              <a:spcBef>
                <a:spcPts val="500"/>
              </a:spcBef>
              <a:spcAft>
                <a:spcPts val="0"/>
              </a:spcAft>
              <a:buClr>
                <a:srgbClr val="888888"/>
              </a:buClr>
              <a:buSzPts val="1800"/>
              <a:buNone/>
              <a:defRPr>
                <a:solidFill>
                  <a:srgbClr val="888888"/>
                </a:solidFill>
              </a:defRPr>
            </a:lvl4pPr>
            <a:lvl5pPr lvl="4" algn="ctr">
              <a:lnSpc>
                <a:spcPct val="90000"/>
              </a:lnSpc>
              <a:spcBef>
                <a:spcPts val="500"/>
              </a:spcBef>
              <a:spcAft>
                <a:spcPts val="0"/>
              </a:spcAft>
              <a:buClr>
                <a:srgbClr val="888888"/>
              </a:buClr>
              <a:buSzPts val="1800"/>
              <a:buNone/>
              <a:defRPr>
                <a:solidFill>
                  <a:srgbClr val="888888"/>
                </a:solidFill>
              </a:defRPr>
            </a:lvl5pPr>
            <a:lvl6pPr lvl="5" algn="ctr">
              <a:lnSpc>
                <a:spcPct val="90000"/>
              </a:lnSpc>
              <a:spcBef>
                <a:spcPts val="500"/>
              </a:spcBef>
              <a:spcAft>
                <a:spcPts val="0"/>
              </a:spcAft>
              <a:buClr>
                <a:srgbClr val="888888"/>
              </a:buClr>
              <a:buSzPts val="1800"/>
              <a:buNone/>
              <a:defRPr>
                <a:solidFill>
                  <a:srgbClr val="888888"/>
                </a:solidFill>
              </a:defRPr>
            </a:lvl6pPr>
            <a:lvl7pPr lvl="6" algn="ctr">
              <a:lnSpc>
                <a:spcPct val="90000"/>
              </a:lnSpc>
              <a:spcBef>
                <a:spcPts val="500"/>
              </a:spcBef>
              <a:spcAft>
                <a:spcPts val="0"/>
              </a:spcAft>
              <a:buClr>
                <a:srgbClr val="888888"/>
              </a:buClr>
              <a:buSzPts val="1800"/>
              <a:buNone/>
              <a:defRPr>
                <a:solidFill>
                  <a:srgbClr val="888888"/>
                </a:solidFill>
              </a:defRPr>
            </a:lvl7pPr>
            <a:lvl8pPr lvl="7" algn="ctr">
              <a:lnSpc>
                <a:spcPct val="90000"/>
              </a:lnSpc>
              <a:spcBef>
                <a:spcPts val="500"/>
              </a:spcBef>
              <a:spcAft>
                <a:spcPts val="0"/>
              </a:spcAft>
              <a:buClr>
                <a:srgbClr val="888888"/>
              </a:buClr>
              <a:buSzPts val="1800"/>
              <a:buNone/>
              <a:defRPr>
                <a:solidFill>
                  <a:srgbClr val="888888"/>
                </a:solidFill>
              </a:defRPr>
            </a:lvl8pPr>
            <a:lvl9pPr lvl="8" algn="ctr">
              <a:lnSpc>
                <a:spcPct val="90000"/>
              </a:lnSpc>
              <a:spcBef>
                <a:spcPts val="500"/>
              </a:spcBef>
              <a:spcAft>
                <a:spcPts val="0"/>
              </a:spcAft>
              <a:buClr>
                <a:srgbClr val="888888"/>
              </a:buClr>
              <a:buSzPts val="1800"/>
              <a:buNone/>
              <a:defRPr>
                <a:solidFill>
                  <a:srgbClr val="888888"/>
                </a:solidFill>
              </a:defRPr>
            </a:lvl9pPr>
          </a:lstStyle>
          <a:p/>
        </p:txBody>
      </p:sp>
      <p:sp>
        <p:nvSpPr>
          <p:cNvPr id="18" name="Google Shape;18;p43"/>
          <p:cNvSpPr txBox="1"/>
          <p:nvPr/>
        </p:nvSpPr>
        <p:spPr>
          <a:xfrm>
            <a:off x="548783" y="6473952"/>
            <a:ext cx="4115872" cy="153888"/>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chemeClr val="lt1"/>
                </a:solidFill>
                <a:latin typeface="Arial"/>
                <a:ea typeface="Arial"/>
                <a:cs typeface="Arial"/>
                <a:sym typeface="Arial"/>
              </a:rPr>
              <a:t>2020 Lenovo Internal. All rights reserved.</a:t>
            </a:r>
            <a:endParaRPr b="0" i="0" sz="1400" u="none" cap="none" strike="noStrike">
              <a:solidFill>
                <a:srgbClr val="000000"/>
              </a:solidFill>
              <a:latin typeface="Arial"/>
              <a:ea typeface="Arial"/>
              <a:cs typeface="Arial"/>
              <a:sym typeface="Arial"/>
            </a:endParaRPr>
          </a:p>
        </p:txBody>
      </p:sp>
      <p:grpSp>
        <p:nvGrpSpPr>
          <p:cNvPr id="19" name="Google Shape;19;p43"/>
          <p:cNvGrpSpPr/>
          <p:nvPr/>
        </p:nvGrpSpPr>
        <p:grpSpPr>
          <a:xfrm rot="-5400000">
            <a:off x="9858490" y="2024526"/>
            <a:ext cx="3499241" cy="1167779"/>
            <a:chOff x="547688" y="952500"/>
            <a:chExt cx="12190413" cy="4067175"/>
          </a:xfrm>
        </p:grpSpPr>
        <p:sp>
          <p:nvSpPr>
            <p:cNvPr id="20" name="Google Shape;20;p43"/>
            <p:cNvSpPr/>
            <p:nvPr/>
          </p:nvSpPr>
          <p:spPr>
            <a:xfrm>
              <a:off x="547688" y="952500"/>
              <a:ext cx="12190413" cy="4067175"/>
            </a:xfrm>
            <a:prstGeom prst="rect">
              <a:avLst/>
            </a:pr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1" name="Google Shape;21;p43"/>
            <p:cNvSpPr/>
            <p:nvPr/>
          </p:nvSpPr>
          <p:spPr>
            <a:xfrm>
              <a:off x="4922838" y="2319338"/>
              <a:ext cx="1571625" cy="1590675"/>
            </a:xfrm>
            <a:custGeom>
              <a:rect b="b" l="l" r="r" t="t"/>
              <a:pathLst>
                <a:path extrusionOk="0" h="834" w="825">
                  <a:moveTo>
                    <a:pt x="492" y="0"/>
                  </a:moveTo>
                  <a:cubicBezTo>
                    <a:pt x="398" y="0"/>
                    <a:pt x="291" y="44"/>
                    <a:pt x="225" y="132"/>
                  </a:cubicBezTo>
                  <a:cubicBezTo>
                    <a:pt x="225" y="132"/>
                    <a:pt x="225" y="132"/>
                    <a:pt x="225" y="132"/>
                  </a:cubicBezTo>
                  <a:cubicBezTo>
                    <a:pt x="225" y="132"/>
                    <a:pt x="225" y="132"/>
                    <a:pt x="225" y="132"/>
                  </a:cubicBezTo>
                  <a:cubicBezTo>
                    <a:pt x="225" y="14"/>
                    <a:pt x="225" y="14"/>
                    <a:pt x="225" y="14"/>
                  </a:cubicBezTo>
                  <a:cubicBezTo>
                    <a:pt x="0" y="14"/>
                    <a:pt x="0" y="14"/>
                    <a:pt x="0" y="14"/>
                  </a:cubicBezTo>
                  <a:cubicBezTo>
                    <a:pt x="0" y="834"/>
                    <a:pt x="0" y="834"/>
                    <a:pt x="0" y="834"/>
                  </a:cubicBezTo>
                  <a:cubicBezTo>
                    <a:pt x="225" y="834"/>
                    <a:pt x="225" y="834"/>
                    <a:pt x="225" y="834"/>
                  </a:cubicBezTo>
                  <a:cubicBezTo>
                    <a:pt x="225" y="367"/>
                    <a:pt x="225" y="367"/>
                    <a:pt x="225" y="367"/>
                  </a:cubicBezTo>
                  <a:cubicBezTo>
                    <a:pt x="225" y="283"/>
                    <a:pt x="290" y="194"/>
                    <a:pt x="411" y="194"/>
                  </a:cubicBezTo>
                  <a:cubicBezTo>
                    <a:pt x="504" y="194"/>
                    <a:pt x="600" y="259"/>
                    <a:pt x="600" y="367"/>
                  </a:cubicBezTo>
                  <a:cubicBezTo>
                    <a:pt x="600" y="834"/>
                    <a:pt x="600" y="834"/>
                    <a:pt x="600" y="834"/>
                  </a:cubicBezTo>
                  <a:cubicBezTo>
                    <a:pt x="825" y="834"/>
                    <a:pt x="825" y="834"/>
                    <a:pt x="825" y="834"/>
                  </a:cubicBezTo>
                  <a:cubicBezTo>
                    <a:pt x="825" y="326"/>
                    <a:pt x="825" y="326"/>
                    <a:pt x="825" y="326"/>
                  </a:cubicBezTo>
                  <a:cubicBezTo>
                    <a:pt x="825" y="137"/>
                    <a:pt x="690" y="0"/>
                    <a:pt x="492" y="0"/>
                  </a:cubicBezTo>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2" name="Google Shape;22;p43"/>
            <p:cNvSpPr/>
            <p:nvPr/>
          </p:nvSpPr>
          <p:spPr>
            <a:xfrm>
              <a:off x="8277225" y="2346325"/>
              <a:ext cx="1755775" cy="1563688"/>
            </a:xfrm>
            <a:custGeom>
              <a:rect b="b" l="l" r="r" t="t"/>
              <a:pathLst>
                <a:path extrusionOk="0" h="985" w="1106">
                  <a:moveTo>
                    <a:pt x="797" y="0"/>
                  </a:moveTo>
                  <a:lnTo>
                    <a:pt x="553" y="671"/>
                  </a:lnTo>
                  <a:lnTo>
                    <a:pt x="308" y="0"/>
                  </a:lnTo>
                  <a:lnTo>
                    <a:pt x="0" y="0"/>
                  </a:lnTo>
                  <a:lnTo>
                    <a:pt x="405" y="985"/>
                  </a:lnTo>
                  <a:lnTo>
                    <a:pt x="701" y="985"/>
                  </a:lnTo>
                  <a:lnTo>
                    <a:pt x="1106" y="0"/>
                  </a:lnTo>
                  <a:lnTo>
                    <a:pt x="797"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3" name="Google Shape;23;p43"/>
            <p:cNvSpPr/>
            <p:nvPr/>
          </p:nvSpPr>
          <p:spPr>
            <a:xfrm>
              <a:off x="3138488" y="2319338"/>
              <a:ext cx="1630363" cy="1617663"/>
            </a:xfrm>
            <a:custGeom>
              <a:rect b="b" l="l" r="r" t="t"/>
              <a:pathLst>
                <a:path extrusionOk="0" h="848" w="856">
                  <a:moveTo>
                    <a:pt x="697" y="582"/>
                  </a:moveTo>
                  <a:cubicBezTo>
                    <a:pt x="602" y="652"/>
                    <a:pt x="548" y="669"/>
                    <a:pt x="462" y="669"/>
                  </a:cubicBezTo>
                  <a:cubicBezTo>
                    <a:pt x="384" y="669"/>
                    <a:pt x="323" y="645"/>
                    <a:pt x="280" y="602"/>
                  </a:cubicBezTo>
                  <a:cubicBezTo>
                    <a:pt x="856" y="363"/>
                    <a:pt x="856" y="363"/>
                    <a:pt x="856" y="363"/>
                  </a:cubicBezTo>
                  <a:cubicBezTo>
                    <a:pt x="843" y="275"/>
                    <a:pt x="810" y="195"/>
                    <a:pt x="758" y="135"/>
                  </a:cubicBezTo>
                  <a:cubicBezTo>
                    <a:pt x="682" y="47"/>
                    <a:pt x="570" y="0"/>
                    <a:pt x="434" y="0"/>
                  </a:cubicBezTo>
                  <a:cubicBezTo>
                    <a:pt x="186" y="0"/>
                    <a:pt x="0" y="183"/>
                    <a:pt x="0" y="424"/>
                  </a:cubicBezTo>
                  <a:cubicBezTo>
                    <a:pt x="0" y="672"/>
                    <a:pt x="187" y="848"/>
                    <a:pt x="459" y="848"/>
                  </a:cubicBezTo>
                  <a:cubicBezTo>
                    <a:pt x="611" y="848"/>
                    <a:pt x="767" y="776"/>
                    <a:pt x="840" y="691"/>
                  </a:cubicBezTo>
                  <a:lnTo>
                    <a:pt x="697" y="582"/>
                  </a:lnTo>
                  <a:close/>
                  <a:moveTo>
                    <a:pt x="265" y="261"/>
                  </a:moveTo>
                  <a:cubicBezTo>
                    <a:pt x="303" y="210"/>
                    <a:pt x="364" y="179"/>
                    <a:pt x="438" y="179"/>
                  </a:cubicBezTo>
                  <a:cubicBezTo>
                    <a:pt x="519" y="179"/>
                    <a:pt x="581" y="226"/>
                    <a:pt x="612" y="294"/>
                  </a:cubicBezTo>
                  <a:cubicBezTo>
                    <a:pt x="219" y="457"/>
                    <a:pt x="219" y="457"/>
                    <a:pt x="219" y="457"/>
                  </a:cubicBezTo>
                  <a:cubicBezTo>
                    <a:pt x="208" y="374"/>
                    <a:pt x="230" y="308"/>
                    <a:pt x="265" y="261"/>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4" name="Google Shape;24;p43"/>
            <p:cNvSpPr/>
            <p:nvPr/>
          </p:nvSpPr>
          <p:spPr>
            <a:xfrm>
              <a:off x="1685925" y="1879600"/>
              <a:ext cx="1409700" cy="2030413"/>
            </a:xfrm>
            <a:custGeom>
              <a:rect b="b" l="l" r="r" t="t"/>
              <a:pathLst>
                <a:path extrusionOk="0" h="1279" w="888">
                  <a:moveTo>
                    <a:pt x="888" y="1030"/>
                  </a:moveTo>
                  <a:lnTo>
                    <a:pt x="274" y="1030"/>
                  </a:lnTo>
                  <a:lnTo>
                    <a:pt x="274" y="0"/>
                  </a:lnTo>
                  <a:lnTo>
                    <a:pt x="0" y="0"/>
                  </a:lnTo>
                  <a:lnTo>
                    <a:pt x="0" y="1279"/>
                  </a:lnTo>
                  <a:lnTo>
                    <a:pt x="888" y="1279"/>
                  </a:lnTo>
                  <a:lnTo>
                    <a:pt x="888" y="103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5" name="Google Shape;25;p43"/>
            <p:cNvSpPr/>
            <p:nvPr/>
          </p:nvSpPr>
          <p:spPr>
            <a:xfrm>
              <a:off x="9966325" y="2319338"/>
              <a:ext cx="1677988" cy="1617663"/>
            </a:xfrm>
            <a:custGeom>
              <a:rect b="b" l="l" r="r" t="t"/>
              <a:pathLst>
                <a:path extrusionOk="0" h="848" w="881">
                  <a:moveTo>
                    <a:pt x="439" y="848"/>
                  </a:moveTo>
                  <a:cubicBezTo>
                    <a:pt x="193" y="848"/>
                    <a:pt x="0" y="664"/>
                    <a:pt x="0" y="424"/>
                  </a:cubicBezTo>
                  <a:cubicBezTo>
                    <a:pt x="0" y="186"/>
                    <a:pt x="194" y="0"/>
                    <a:pt x="442" y="0"/>
                  </a:cubicBezTo>
                  <a:cubicBezTo>
                    <a:pt x="688" y="0"/>
                    <a:pt x="881" y="184"/>
                    <a:pt x="881" y="424"/>
                  </a:cubicBezTo>
                  <a:cubicBezTo>
                    <a:pt x="881" y="662"/>
                    <a:pt x="687" y="848"/>
                    <a:pt x="439" y="848"/>
                  </a:cubicBezTo>
                  <a:moveTo>
                    <a:pt x="439" y="193"/>
                  </a:moveTo>
                  <a:cubicBezTo>
                    <a:pt x="313" y="193"/>
                    <a:pt x="222" y="288"/>
                    <a:pt x="222" y="424"/>
                  </a:cubicBezTo>
                  <a:cubicBezTo>
                    <a:pt x="222" y="553"/>
                    <a:pt x="319" y="655"/>
                    <a:pt x="442" y="655"/>
                  </a:cubicBezTo>
                  <a:cubicBezTo>
                    <a:pt x="568" y="655"/>
                    <a:pt x="659" y="557"/>
                    <a:pt x="659" y="424"/>
                  </a:cubicBezTo>
                  <a:cubicBezTo>
                    <a:pt x="659" y="295"/>
                    <a:pt x="562" y="193"/>
                    <a:pt x="439" y="193"/>
                  </a:cubicBezTo>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6" name="Google Shape;26;p43"/>
            <p:cNvSpPr/>
            <p:nvPr/>
          </p:nvSpPr>
          <p:spPr>
            <a:xfrm>
              <a:off x="6664325" y="2319338"/>
              <a:ext cx="1679575" cy="1617663"/>
            </a:xfrm>
            <a:custGeom>
              <a:rect b="b" l="l" r="r" t="t"/>
              <a:pathLst>
                <a:path extrusionOk="0" h="848" w="882">
                  <a:moveTo>
                    <a:pt x="439" y="848"/>
                  </a:moveTo>
                  <a:cubicBezTo>
                    <a:pt x="193" y="848"/>
                    <a:pt x="0" y="664"/>
                    <a:pt x="0" y="424"/>
                  </a:cubicBezTo>
                  <a:cubicBezTo>
                    <a:pt x="0" y="186"/>
                    <a:pt x="195" y="0"/>
                    <a:pt x="442" y="0"/>
                  </a:cubicBezTo>
                  <a:cubicBezTo>
                    <a:pt x="689" y="0"/>
                    <a:pt x="882" y="184"/>
                    <a:pt x="882" y="424"/>
                  </a:cubicBezTo>
                  <a:cubicBezTo>
                    <a:pt x="882" y="662"/>
                    <a:pt x="687" y="848"/>
                    <a:pt x="439" y="848"/>
                  </a:cubicBezTo>
                  <a:moveTo>
                    <a:pt x="439" y="193"/>
                  </a:moveTo>
                  <a:cubicBezTo>
                    <a:pt x="314" y="193"/>
                    <a:pt x="222" y="288"/>
                    <a:pt x="222" y="424"/>
                  </a:cubicBezTo>
                  <a:cubicBezTo>
                    <a:pt x="222" y="553"/>
                    <a:pt x="319" y="655"/>
                    <a:pt x="442" y="655"/>
                  </a:cubicBezTo>
                  <a:cubicBezTo>
                    <a:pt x="568" y="655"/>
                    <a:pt x="660" y="557"/>
                    <a:pt x="660" y="424"/>
                  </a:cubicBezTo>
                  <a:cubicBezTo>
                    <a:pt x="660" y="295"/>
                    <a:pt x="563" y="193"/>
                    <a:pt x="439" y="193"/>
                  </a:cubicBezTo>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27" name="Google Shape;27;p43"/>
          <p:cNvSpPr/>
          <p:nvPr/>
        </p:nvSpPr>
        <p:spPr>
          <a:xfrm>
            <a:off x="548783" y="858794"/>
            <a:ext cx="3942091" cy="312470"/>
          </a:xfrm>
          <a:custGeom>
            <a:rect b="b" l="l" r="r" t="t"/>
            <a:pathLst>
              <a:path extrusionOk="0" h="161" w="2065">
                <a:moveTo>
                  <a:pt x="530" y="34"/>
                </a:moveTo>
                <a:cubicBezTo>
                  <a:pt x="502" y="34"/>
                  <a:pt x="483" y="57"/>
                  <a:pt x="483" y="84"/>
                </a:cubicBezTo>
                <a:cubicBezTo>
                  <a:pt x="483" y="84"/>
                  <a:pt x="483" y="84"/>
                  <a:pt x="483" y="84"/>
                </a:cubicBezTo>
                <a:cubicBezTo>
                  <a:pt x="483" y="114"/>
                  <a:pt x="504" y="134"/>
                  <a:pt x="533" y="134"/>
                </a:cubicBezTo>
                <a:cubicBezTo>
                  <a:pt x="551" y="134"/>
                  <a:pt x="563" y="127"/>
                  <a:pt x="572" y="116"/>
                </a:cubicBezTo>
                <a:cubicBezTo>
                  <a:pt x="557" y="102"/>
                  <a:pt x="557" y="102"/>
                  <a:pt x="557" y="102"/>
                </a:cubicBezTo>
                <a:cubicBezTo>
                  <a:pt x="549" y="109"/>
                  <a:pt x="543" y="112"/>
                  <a:pt x="533" y="112"/>
                </a:cubicBezTo>
                <a:cubicBezTo>
                  <a:pt x="521" y="112"/>
                  <a:pt x="513" y="106"/>
                  <a:pt x="510" y="93"/>
                </a:cubicBezTo>
                <a:cubicBezTo>
                  <a:pt x="577" y="93"/>
                  <a:pt x="577" y="93"/>
                  <a:pt x="577" y="93"/>
                </a:cubicBezTo>
                <a:cubicBezTo>
                  <a:pt x="577" y="91"/>
                  <a:pt x="577" y="88"/>
                  <a:pt x="577" y="86"/>
                </a:cubicBezTo>
                <a:cubicBezTo>
                  <a:pt x="577" y="59"/>
                  <a:pt x="563" y="34"/>
                  <a:pt x="530" y="34"/>
                </a:cubicBezTo>
                <a:close/>
                <a:moveTo>
                  <a:pt x="510" y="76"/>
                </a:moveTo>
                <a:cubicBezTo>
                  <a:pt x="512" y="64"/>
                  <a:pt x="519" y="56"/>
                  <a:pt x="530" y="56"/>
                </a:cubicBezTo>
                <a:cubicBezTo>
                  <a:pt x="542" y="56"/>
                  <a:pt x="549" y="64"/>
                  <a:pt x="551" y="76"/>
                </a:cubicBezTo>
                <a:lnTo>
                  <a:pt x="510" y="76"/>
                </a:lnTo>
                <a:close/>
                <a:moveTo>
                  <a:pt x="610" y="55"/>
                </a:moveTo>
                <a:cubicBezTo>
                  <a:pt x="610" y="36"/>
                  <a:pt x="610" y="36"/>
                  <a:pt x="610" y="36"/>
                </a:cubicBezTo>
                <a:cubicBezTo>
                  <a:pt x="583" y="36"/>
                  <a:pt x="583" y="36"/>
                  <a:pt x="583" y="36"/>
                </a:cubicBezTo>
                <a:cubicBezTo>
                  <a:pt x="583" y="132"/>
                  <a:pt x="583" y="132"/>
                  <a:pt x="583" y="132"/>
                </a:cubicBezTo>
                <a:cubicBezTo>
                  <a:pt x="610" y="132"/>
                  <a:pt x="610" y="132"/>
                  <a:pt x="610" y="132"/>
                </a:cubicBezTo>
                <a:cubicBezTo>
                  <a:pt x="610" y="97"/>
                  <a:pt x="610" y="97"/>
                  <a:pt x="610" y="97"/>
                </a:cubicBezTo>
                <a:cubicBezTo>
                  <a:pt x="610" y="74"/>
                  <a:pt x="621" y="63"/>
                  <a:pt x="640" y="63"/>
                </a:cubicBezTo>
                <a:cubicBezTo>
                  <a:pt x="641" y="63"/>
                  <a:pt x="641" y="63"/>
                  <a:pt x="641" y="63"/>
                </a:cubicBezTo>
                <a:cubicBezTo>
                  <a:pt x="641" y="34"/>
                  <a:pt x="641" y="34"/>
                  <a:pt x="641" y="34"/>
                </a:cubicBezTo>
                <a:cubicBezTo>
                  <a:pt x="625" y="33"/>
                  <a:pt x="616" y="42"/>
                  <a:pt x="610" y="55"/>
                </a:cubicBezTo>
                <a:close/>
                <a:moveTo>
                  <a:pt x="2038" y="1"/>
                </a:moveTo>
                <a:cubicBezTo>
                  <a:pt x="2038" y="132"/>
                  <a:pt x="2038" y="132"/>
                  <a:pt x="2038" y="132"/>
                </a:cubicBezTo>
                <a:cubicBezTo>
                  <a:pt x="2065" y="132"/>
                  <a:pt x="2065" y="132"/>
                  <a:pt x="2065" y="132"/>
                </a:cubicBezTo>
                <a:cubicBezTo>
                  <a:pt x="2065" y="1"/>
                  <a:pt x="2065" y="1"/>
                  <a:pt x="2065" y="1"/>
                </a:cubicBezTo>
                <a:lnTo>
                  <a:pt x="2038" y="1"/>
                </a:lnTo>
                <a:close/>
                <a:moveTo>
                  <a:pt x="733" y="11"/>
                </a:moveTo>
                <a:cubicBezTo>
                  <a:pt x="706" y="11"/>
                  <a:pt x="706" y="11"/>
                  <a:pt x="706" y="11"/>
                </a:cubicBezTo>
                <a:cubicBezTo>
                  <a:pt x="706" y="36"/>
                  <a:pt x="706" y="36"/>
                  <a:pt x="706" y="36"/>
                </a:cubicBezTo>
                <a:cubicBezTo>
                  <a:pt x="694" y="36"/>
                  <a:pt x="694" y="36"/>
                  <a:pt x="694" y="36"/>
                </a:cubicBezTo>
                <a:cubicBezTo>
                  <a:pt x="694" y="59"/>
                  <a:pt x="694" y="59"/>
                  <a:pt x="694" y="59"/>
                </a:cubicBezTo>
                <a:cubicBezTo>
                  <a:pt x="706" y="59"/>
                  <a:pt x="706" y="59"/>
                  <a:pt x="706" y="59"/>
                </a:cubicBezTo>
                <a:cubicBezTo>
                  <a:pt x="706" y="105"/>
                  <a:pt x="706" y="105"/>
                  <a:pt x="706" y="105"/>
                </a:cubicBezTo>
                <a:cubicBezTo>
                  <a:pt x="706" y="127"/>
                  <a:pt x="717" y="134"/>
                  <a:pt x="734" y="134"/>
                </a:cubicBezTo>
                <a:cubicBezTo>
                  <a:pt x="743" y="134"/>
                  <a:pt x="750" y="132"/>
                  <a:pt x="755" y="128"/>
                </a:cubicBezTo>
                <a:cubicBezTo>
                  <a:pt x="755" y="106"/>
                  <a:pt x="755" y="106"/>
                  <a:pt x="755" y="106"/>
                </a:cubicBezTo>
                <a:cubicBezTo>
                  <a:pt x="752" y="108"/>
                  <a:pt x="747" y="110"/>
                  <a:pt x="742" y="110"/>
                </a:cubicBezTo>
                <a:cubicBezTo>
                  <a:pt x="736" y="110"/>
                  <a:pt x="733" y="107"/>
                  <a:pt x="733" y="100"/>
                </a:cubicBezTo>
                <a:cubicBezTo>
                  <a:pt x="733" y="59"/>
                  <a:pt x="733" y="59"/>
                  <a:pt x="733" y="59"/>
                </a:cubicBezTo>
                <a:cubicBezTo>
                  <a:pt x="756" y="59"/>
                  <a:pt x="756" y="59"/>
                  <a:pt x="756" y="59"/>
                </a:cubicBezTo>
                <a:cubicBezTo>
                  <a:pt x="756" y="36"/>
                  <a:pt x="756" y="36"/>
                  <a:pt x="756" y="36"/>
                </a:cubicBezTo>
                <a:cubicBezTo>
                  <a:pt x="733" y="36"/>
                  <a:pt x="733" y="36"/>
                  <a:pt x="733" y="36"/>
                </a:cubicBezTo>
                <a:lnTo>
                  <a:pt x="733" y="11"/>
                </a:lnTo>
                <a:close/>
                <a:moveTo>
                  <a:pt x="1999" y="132"/>
                </a:moveTo>
                <a:cubicBezTo>
                  <a:pt x="2027" y="132"/>
                  <a:pt x="2027" y="132"/>
                  <a:pt x="2027" y="132"/>
                </a:cubicBezTo>
                <a:cubicBezTo>
                  <a:pt x="2027" y="1"/>
                  <a:pt x="2027" y="1"/>
                  <a:pt x="2027" y="1"/>
                </a:cubicBezTo>
                <a:cubicBezTo>
                  <a:pt x="1999" y="1"/>
                  <a:pt x="1999" y="1"/>
                  <a:pt x="1999" y="1"/>
                </a:cubicBezTo>
                <a:lnTo>
                  <a:pt x="1999" y="132"/>
                </a:lnTo>
                <a:close/>
                <a:moveTo>
                  <a:pt x="807" y="34"/>
                </a:moveTo>
                <a:cubicBezTo>
                  <a:pt x="779" y="34"/>
                  <a:pt x="760" y="57"/>
                  <a:pt x="760" y="84"/>
                </a:cubicBezTo>
                <a:cubicBezTo>
                  <a:pt x="760" y="84"/>
                  <a:pt x="760" y="84"/>
                  <a:pt x="760" y="84"/>
                </a:cubicBezTo>
                <a:cubicBezTo>
                  <a:pt x="760" y="114"/>
                  <a:pt x="781" y="134"/>
                  <a:pt x="810" y="134"/>
                </a:cubicBezTo>
                <a:cubicBezTo>
                  <a:pt x="827" y="134"/>
                  <a:pt x="840" y="127"/>
                  <a:pt x="849" y="116"/>
                </a:cubicBezTo>
                <a:cubicBezTo>
                  <a:pt x="834" y="102"/>
                  <a:pt x="834" y="102"/>
                  <a:pt x="834" y="102"/>
                </a:cubicBezTo>
                <a:cubicBezTo>
                  <a:pt x="826" y="109"/>
                  <a:pt x="820" y="112"/>
                  <a:pt x="810" y="112"/>
                </a:cubicBezTo>
                <a:cubicBezTo>
                  <a:pt x="798" y="112"/>
                  <a:pt x="790" y="106"/>
                  <a:pt x="787" y="93"/>
                </a:cubicBezTo>
                <a:cubicBezTo>
                  <a:pt x="854" y="93"/>
                  <a:pt x="854" y="93"/>
                  <a:pt x="854" y="93"/>
                </a:cubicBezTo>
                <a:cubicBezTo>
                  <a:pt x="854" y="91"/>
                  <a:pt x="854" y="88"/>
                  <a:pt x="854" y="86"/>
                </a:cubicBezTo>
                <a:cubicBezTo>
                  <a:pt x="854" y="59"/>
                  <a:pt x="839" y="34"/>
                  <a:pt x="807" y="34"/>
                </a:cubicBezTo>
                <a:close/>
                <a:moveTo>
                  <a:pt x="787" y="76"/>
                </a:moveTo>
                <a:cubicBezTo>
                  <a:pt x="789" y="64"/>
                  <a:pt x="796" y="56"/>
                  <a:pt x="807" y="56"/>
                </a:cubicBezTo>
                <a:cubicBezTo>
                  <a:pt x="819" y="56"/>
                  <a:pt x="826" y="64"/>
                  <a:pt x="828" y="76"/>
                </a:cubicBezTo>
                <a:lnTo>
                  <a:pt x="787" y="76"/>
                </a:lnTo>
                <a:close/>
                <a:moveTo>
                  <a:pt x="220" y="34"/>
                </a:moveTo>
                <a:cubicBezTo>
                  <a:pt x="207" y="34"/>
                  <a:pt x="197" y="39"/>
                  <a:pt x="189" y="49"/>
                </a:cubicBezTo>
                <a:cubicBezTo>
                  <a:pt x="184" y="40"/>
                  <a:pt x="174" y="34"/>
                  <a:pt x="161" y="34"/>
                </a:cubicBezTo>
                <a:cubicBezTo>
                  <a:pt x="148" y="34"/>
                  <a:pt x="139" y="41"/>
                  <a:pt x="133" y="50"/>
                </a:cubicBezTo>
                <a:cubicBezTo>
                  <a:pt x="133" y="36"/>
                  <a:pt x="133" y="36"/>
                  <a:pt x="133" y="36"/>
                </a:cubicBezTo>
                <a:cubicBezTo>
                  <a:pt x="106" y="36"/>
                  <a:pt x="106" y="36"/>
                  <a:pt x="106" y="36"/>
                </a:cubicBezTo>
                <a:cubicBezTo>
                  <a:pt x="106" y="132"/>
                  <a:pt x="106" y="132"/>
                  <a:pt x="106" y="132"/>
                </a:cubicBezTo>
                <a:cubicBezTo>
                  <a:pt x="133" y="132"/>
                  <a:pt x="133" y="132"/>
                  <a:pt x="133" y="132"/>
                </a:cubicBezTo>
                <a:cubicBezTo>
                  <a:pt x="133" y="78"/>
                  <a:pt x="133" y="78"/>
                  <a:pt x="133" y="78"/>
                </a:cubicBezTo>
                <a:cubicBezTo>
                  <a:pt x="133" y="65"/>
                  <a:pt x="139" y="59"/>
                  <a:pt x="150" y="59"/>
                </a:cubicBezTo>
                <a:cubicBezTo>
                  <a:pt x="160" y="59"/>
                  <a:pt x="166" y="65"/>
                  <a:pt x="166" y="78"/>
                </a:cubicBezTo>
                <a:cubicBezTo>
                  <a:pt x="166" y="132"/>
                  <a:pt x="166" y="132"/>
                  <a:pt x="166" y="132"/>
                </a:cubicBezTo>
                <a:cubicBezTo>
                  <a:pt x="193" y="132"/>
                  <a:pt x="193" y="132"/>
                  <a:pt x="193" y="132"/>
                </a:cubicBezTo>
                <a:cubicBezTo>
                  <a:pt x="193" y="78"/>
                  <a:pt x="193" y="78"/>
                  <a:pt x="193" y="78"/>
                </a:cubicBezTo>
                <a:cubicBezTo>
                  <a:pt x="193" y="65"/>
                  <a:pt x="199" y="59"/>
                  <a:pt x="209" y="59"/>
                </a:cubicBezTo>
                <a:cubicBezTo>
                  <a:pt x="220" y="59"/>
                  <a:pt x="225" y="65"/>
                  <a:pt x="225" y="78"/>
                </a:cubicBezTo>
                <a:cubicBezTo>
                  <a:pt x="225" y="132"/>
                  <a:pt x="225" y="132"/>
                  <a:pt x="225" y="132"/>
                </a:cubicBezTo>
                <a:cubicBezTo>
                  <a:pt x="253" y="132"/>
                  <a:pt x="253" y="132"/>
                  <a:pt x="253" y="132"/>
                </a:cubicBezTo>
                <a:cubicBezTo>
                  <a:pt x="253" y="69"/>
                  <a:pt x="253" y="69"/>
                  <a:pt x="253" y="69"/>
                </a:cubicBezTo>
                <a:cubicBezTo>
                  <a:pt x="253" y="46"/>
                  <a:pt x="240" y="34"/>
                  <a:pt x="220" y="34"/>
                </a:cubicBezTo>
                <a:close/>
                <a:moveTo>
                  <a:pt x="59" y="57"/>
                </a:moveTo>
                <a:cubicBezTo>
                  <a:pt x="38" y="51"/>
                  <a:pt x="32" y="49"/>
                  <a:pt x="32" y="40"/>
                </a:cubicBezTo>
                <a:cubicBezTo>
                  <a:pt x="32" y="40"/>
                  <a:pt x="32" y="40"/>
                  <a:pt x="32" y="40"/>
                </a:cubicBezTo>
                <a:cubicBezTo>
                  <a:pt x="32" y="34"/>
                  <a:pt x="38" y="29"/>
                  <a:pt x="48" y="29"/>
                </a:cubicBezTo>
                <a:cubicBezTo>
                  <a:pt x="59" y="29"/>
                  <a:pt x="70" y="34"/>
                  <a:pt x="81" y="41"/>
                </a:cubicBezTo>
                <a:cubicBezTo>
                  <a:pt x="95" y="21"/>
                  <a:pt x="95" y="21"/>
                  <a:pt x="95" y="21"/>
                </a:cubicBezTo>
                <a:cubicBezTo>
                  <a:pt x="83" y="10"/>
                  <a:pt x="67" y="5"/>
                  <a:pt x="49" y="5"/>
                </a:cubicBezTo>
                <a:cubicBezTo>
                  <a:pt x="23" y="5"/>
                  <a:pt x="5" y="20"/>
                  <a:pt x="5" y="43"/>
                </a:cubicBezTo>
                <a:cubicBezTo>
                  <a:pt x="5" y="43"/>
                  <a:pt x="5" y="43"/>
                  <a:pt x="5" y="43"/>
                </a:cubicBezTo>
                <a:cubicBezTo>
                  <a:pt x="5" y="68"/>
                  <a:pt x="21" y="75"/>
                  <a:pt x="46" y="81"/>
                </a:cubicBezTo>
                <a:cubicBezTo>
                  <a:pt x="67" y="87"/>
                  <a:pt x="72" y="90"/>
                  <a:pt x="72" y="97"/>
                </a:cubicBezTo>
                <a:cubicBezTo>
                  <a:pt x="72" y="98"/>
                  <a:pt x="72" y="98"/>
                  <a:pt x="72" y="98"/>
                </a:cubicBezTo>
                <a:cubicBezTo>
                  <a:pt x="72" y="105"/>
                  <a:pt x="65" y="109"/>
                  <a:pt x="54" y="109"/>
                </a:cubicBezTo>
                <a:cubicBezTo>
                  <a:pt x="39" y="109"/>
                  <a:pt x="27" y="104"/>
                  <a:pt x="16" y="94"/>
                </a:cubicBezTo>
                <a:cubicBezTo>
                  <a:pt x="0" y="114"/>
                  <a:pt x="0" y="114"/>
                  <a:pt x="0" y="114"/>
                </a:cubicBezTo>
                <a:cubicBezTo>
                  <a:pt x="15" y="127"/>
                  <a:pt x="34" y="134"/>
                  <a:pt x="53" y="134"/>
                </a:cubicBezTo>
                <a:cubicBezTo>
                  <a:pt x="80" y="134"/>
                  <a:pt x="99" y="120"/>
                  <a:pt x="99" y="95"/>
                </a:cubicBezTo>
                <a:cubicBezTo>
                  <a:pt x="99" y="95"/>
                  <a:pt x="99" y="95"/>
                  <a:pt x="99" y="95"/>
                </a:cubicBezTo>
                <a:cubicBezTo>
                  <a:pt x="99" y="73"/>
                  <a:pt x="85" y="63"/>
                  <a:pt x="59" y="57"/>
                </a:cubicBezTo>
                <a:close/>
                <a:moveTo>
                  <a:pt x="304" y="35"/>
                </a:moveTo>
                <a:cubicBezTo>
                  <a:pt x="287" y="35"/>
                  <a:pt x="277" y="38"/>
                  <a:pt x="266" y="43"/>
                </a:cubicBezTo>
                <a:cubicBezTo>
                  <a:pt x="273" y="63"/>
                  <a:pt x="273" y="63"/>
                  <a:pt x="273" y="63"/>
                </a:cubicBezTo>
                <a:cubicBezTo>
                  <a:pt x="282" y="60"/>
                  <a:pt x="289" y="58"/>
                  <a:pt x="300" y="58"/>
                </a:cubicBezTo>
                <a:cubicBezTo>
                  <a:pt x="313" y="58"/>
                  <a:pt x="320" y="64"/>
                  <a:pt x="320" y="76"/>
                </a:cubicBezTo>
                <a:cubicBezTo>
                  <a:pt x="320" y="77"/>
                  <a:pt x="320" y="77"/>
                  <a:pt x="320" y="77"/>
                </a:cubicBezTo>
                <a:cubicBezTo>
                  <a:pt x="314" y="75"/>
                  <a:pt x="307" y="73"/>
                  <a:pt x="297" y="73"/>
                </a:cubicBezTo>
                <a:cubicBezTo>
                  <a:pt x="274" y="73"/>
                  <a:pt x="258" y="83"/>
                  <a:pt x="258" y="104"/>
                </a:cubicBezTo>
                <a:cubicBezTo>
                  <a:pt x="258" y="104"/>
                  <a:pt x="258" y="104"/>
                  <a:pt x="258" y="104"/>
                </a:cubicBezTo>
                <a:cubicBezTo>
                  <a:pt x="258" y="123"/>
                  <a:pt x="273" y="134"/>
                  <a:pt x="291" y="134"/>
                </a:cubicBezTo>
                <a:cubicBezTo>
                  <a:pt x="304" y="134"/>
                  <a:pt x="314" y="129"/>
                  <a:pt x="320" y="122"/>
                </a:cubicBezTo>
                <a:cubicBezTo>
                  <a:pt x="320" y="132"/>
                  <a:pt x="320" y="132"/>
                  <a:pt x="320" y="132"/>
                </a:cubicBezTo>
                <a:cubicBezTo>
                  <a:pt x="347" y="132"/>
                  <a:pt x="347" y="132"/>
                  <a:pt x="347" y="132"/>
                </a:cubicBezTo>
                <a:cubicBezTo>
                  <a:pt x="347" y="76"/>
                  <a:pt x="347" y="76"/>
                  <a:pt x="347" y="76"/>
                </a:cubicBezTo>
                <a:cubicBezTo>
                  <a:pt x="347" y="63"/>
                  <a:pt x="343" y="53"/>
                  <a:pt x="336" y="46"/>
                </a:cubicBezTo>
                <a:cubicBezTo>
                  <a:pt x="329" y="39"/>
                  <a:pt x="319" y="35"/>
                  <a:pt x="304" y="35"/>
                </a:cubicBezTo>
                <a:close/>
                <a:moveTo>
                  <a:pt x="321" y="98"/>
                </a:moveTo>
                <a:cubicBezTo>
                  <a:pt x="321" y="108"/>
                  <a:pt x="312" y="115"/>
                  <a:pt x="299" y="115"/>
                </a:cubicBezTo>
                <a:cubicBezTo>
                  <a:pt x="291" y="115"/>
                  <a:pt x="285" y="111"/>
                  <a:pt x="285" y="103"/>
                </a:cubicBezTo>
                <a:cubicBezTo>
                  <a:pt x="285" y="103"/>
                  <a:pt x="285" y="103"/>
                  <a:pt x="285" y="103"/>
                </a:cubicBezTo>
                <a:cubicBezTo>
                  <a:pt x="285" y="94"/>
                  <a:pt x="292" y="90"/>
                  <a:pt x="303" y="90"/>
                </a:cubicBezTo>
                <a:cubicBezTo>
                  <a:pt x="310" y="90"/>
                  <a:pt x="316" y="91"/>
                  <a:pt x="321" y="93"/>
                </a:cubicBezTo>
                <a:lnTo>
                  <a:pt x="321" y="98"/>
                </a:lnTo>
                <a:close/>
                <a:moveTo>
                  <a:pt x="457" y="11"/>
                </a:moveTo>
                <a:cubicBezTo>
                  <a:pt x="429" y="11"/>
                  <a:pt x="429" y="11"/>
                  <a:pt x="429" y="11"/>
                </a:cubicBezTo>
                <a:cubicBezTo>
                  <a:pt x="429" y="36"/>
                  <a:pt x="429" y="36"/>
                  <a:pt x="429" y="36"/>
                </a:cubicBezTo>
                <a:cubicBezTo>
                  <a:pt x="418" y="36"/>
                  <a:pt x="418" y="36"/>
                  <a:pt x="418" y="36"/>
                </a:cubicBezTo>
                <a:cubicBezTo>
                  <a:pt x="418" y="59"/>
                  <a:pt x="418" y="59"/>
                  <a:pt x="418" y="59"/>
                </a:cubicBezTo>
                <a:cubicBezTo>
                  <a:pt x="429" y="59"/>
                  <a:pt x="429" y="59"/>
                  <a:pt x="429" y="59"/>
                </a:cubicBezTo>
                <a:cubicBezTo>
                  <a:pt x="429" y="105"/>
                  <a:pt x="429" y="105"/>
                  <a:pt x="429" y="105"/>
                </a:cubicBezTo>
                <a:cubicBezTo>
                  <a:pt x="429" y="127"/>
                  <a:pt x="441" y="134"/>
                  <a:pt x="457" y="134"/>
                </a:cubicBezTo>
                <a:cubicBezTo>
                  <a:pt x="466" y="134"/>
                  <a:pt x="473" y="132"/>
                  <a:pt x="479" y="128"/>
                </a:cubicBezTo>
                <a:cubicBezTo>
                  <a:pt x="479" y="106"/>
                  <a:pt x="479" y="106"/>
                  <a:pt x="479" y="106"/>
                </a:cubicBezTo>
                <a:cubicBezTo>
                  <a:pt x="475" y="108"/>
                  <a:pt x="470" y="110"/>
                  <a:pt x="465" y="110"/>
                </a:cubicBezTo>
                <a:cubicBezTo>
                  <a:pt x="459" y="110"/>
                  <a:pt x="457" y="107"/>
                  <a:pt x="457" y="100"/>
                </a:cubicBezTo>
                <a:cubicBezTo>
                  <a:pt x="457" y="59"/>
                  <a:pt x="457" y="59"/>
                  <a:pt x="457" y="59"/>
                </a:cubicBezTo>
                <a:cubicBezTo>
                  <a:pt x="479" y="59"/>
                  <a:pt x="479" y="59"/>
                  <a:pt x="479" y="59"/>
                </a:cubicBezTo>
                <a:cubicBezTo>
                  <a:pt x="479" y="36"/>
                  <a:pt x="479" y="36"/>
                  <a:pt x="479" y="36"/>
                </a:cubicBezTo>
                <a:cubicBezTo>
                  <a:pt x="457" y="36"/>
                  <a:pt x="457" y="36"/>
                  <a:pt x="457" y="36"/>
                </a:cubicBezTo>
                <a:lnTo>
                  <a:pt x="457" y="11"/>
                </a:lnTo>
                <a:close/>
                <a:moveTo>
                  <a:pt x="382" y="55"/>
                </a:moveTo>
                <a:cubicBezTo>
                  <a:pt x="382" y="36"/>
                  <a:pt x="382" y="36"/>
                  <a:pt x="382" y="36"/>
                </a:cubicBezTo>
                <a:cubicBezTo>
                  <a:pt x="354" y="36"/>
                  <a:pt x="354" y="36"/>
                  <a:pt x="354" y="36"/>
                </a:cubicBezTo>
                <a:cubicBezTo>
                  <a:pt x="354" y="132"/>
                  <a:pt x="354" y="132"/>
                  <a:pt x="354" y="132"/>
                </a:cubicBezTo>
                <a:cubicBezTo>
                  <a:pt x="382" y="132"/>
                  <a:pt x="382" y="132"/>
                  <a:pt x="382" y="132"/>
                </a:cubicBezTo>
                <a:cubicBezTo>
                  <a:pt x="382" y="97"/>
                  <a:pt x="382" y="97"/>
                  <a:pt x="382" y="97"/>
                </a:cubicBezTo>
                <a:cubicBezTo>
                  <a:pt x="382" y="74"/>
                  <a:pt x="393" y="63"/>
                  <a:pt x="411" y="63"/>
                </a:cubicBezTo>
                <a:cubicBezTo>
                  <a:pt x="412" y="63"/>
                  <a:pt x="412" y="63"/>
                  <a:pt x="412" y="63"/>
                </a:cubicBezTo>
                <a:cubicBezTo>
                  <a:pt x="412" y="34"/>
                  <a:pt x="412" y="34"/>
                  <a:pt x="412" y="34"/>
                </a:cubicBezTo>
                <a:cubicBezTo>
                  <a:pt x="396" y="33"/>
                  <a:pt x="387" y="42"/>
                  <a:pt x="382" y="55"/>
                </a:cubicBezTo>
                <a:close/>
                <a:moveTo>
                  <a:pt x="1335" y="34"/>
                </a:moveTo>
                <a:cubicBezTo>
                  <a:pt x="1305" y="34"/>
                  <a:pt x="1283" y="56"/>
                  <a:pt x="1283" y="84"/>
                </a:cubicBezTo>
                <a:cubicBezTo>
                  <a:pt x="1283" y="84"/>
                  <a:pt x="1283" y="84"/>
                  <a:pt x="1283" y="84"/>
                </a:cubicBezTo>
                <a:cubicBezTo>
                  <a:pt x="1283" y="112"/>
                  <a:pt x="1305" y="134"/>
                  <a:pt x="1335" y="134"/>
                </a:cubicBezTo>
                <a:cubicBezTo>
                  <a:pt x="1365" y="134"/>
                  <a:pt x="1387" y="112"/>
                  <a:pt x="1387" y="84"/>
                </a:cubicBezTo>
                <a:cubicBezTo>
                  <a:pt x="1387" y="84"/>
                  <a:pt x="1387" y="84"/>
                  <a:pt x="1387" y="84"/>
                </a:cubicBezTo>
                <a:cubicBezTo>
                  <a:pt x="1387" y="56"/>
                  <a:pt x="1365" y="34"/>
                  <a:pt x="1335" y="34"/>
                </a:cubicBezTo>
                <a:close/>
                <a:moveTo>
                  <a:pt x="1360" y="84"/>
                </a:moveTo>
                <a:cubicBezTo>
                  <a:pt x="1360" y="99"/>
                  <a:pt x="1351" y="111"/>
                  <a:pt x="1335" y="111"/>
                </a:cubicBezTo>
                <a:cubicBezTo>
                  <a:pt x="1320" y="111"/>
                  <a:pt x="1310" y="98"/>
                  <a:pt x="1310" y="84"/>
                </a:cubicBezTo>
                <a:cubicBezTo>
                  <a:pt x="1310" y="84"/>
                  <a:pt x="1310" y="84"/>
                  <a:pt x="1310" y="84"/>
                </a:cubicBezTo>
                <a:cubicBezTo>
                  <a:pt x="1310" y="70"/>
                  <a:pt x="1319" y="58"/>
                  <a:pt x="1335" y="58"/>
                </a:cubicBezTo>
                <a:cubicBezTo>
                  <a:pt x="1350" y="58"/>
                  <a:pt x="1360" y="70"/>
                  <a:pt x="1360" y="84"/>
                </a:cubicBezTo>
                <a:close/>
                <a:moveTo>
                  <a:pt x="1834" y="55"/>
                </a:moveTo>
                <a:cubicBezTo>
                  <a:pt x="1834" y="36"/>
                  <a:pt x="1834" y="36"/>
                  <a:pt x="1834" y="36"/>
                </a:cubicBezTo>
                <a:cubicBezTo>
                  <a:pt x="1807" y="36"/>
                  <a:pt x="1807" y="36"/>
                  <a:pt x="1807" y="36"/>
                </a:cubicBezTo>
                <a:cubicBezTo>
                  <a:pt x="1807" y="132"/>
                  <a:pt x="1807" y="132"/>
                  <a:pt x="1807" y="132"/>
                </a:cubicBezTo>
                <a:cubicBezTo>
                  <a:pt x="1834" y="132"/>
                  <a:pt x="1834" y="132"/>
                  <a:pt x="1834" y="132"/>
                </a:cubicBezTo>
                <a:cubicBezTo>
                  <a:pt x="1834" y="97"/>
                  <a:pt x="1834" y="97"/>
                  <a:pt x="1834" y="97"/>
                </a:cubicBezTo>
                <a:cubicBezTo>
                  <a:pt x="1834" y="74"/>
                  <a:pt x="1845" y="63"/>
                  <a:pt x="1863" y="63"/>
                </a:cubicBezTo>
                <a:cubicBezTo>
                  <a:pt x="1865" y="63"/>
                  <a:pt x="1865" y="63"/>
                  <a:pt x="1865" y="63"/>
                </a:cubicBezTo>
                <a:cubicBezTo>
                  <a:pt x="1865" y="34"/>
                  <a:pt x="1865" y="34"/>
                  <a:pt x="1865" y="34"/>
                </a:cubicBezTo>
                <a:cubicBezTo>
                  <a:pt x="1848" y="33"/>
                  <a:pt x="1839" y="42"/>
                  <a:pt x="1834" y="55"/>
                </a:cubicBezTo>
                <a:close/>
                <a:moveTo>
                  <a:pt x="1748" y="34"/>
                </a:moveTo>
                <a:cubicBezTo>
                  <a:pt x="1718" y="34"/>
                  <a:pt x="1696" y="56"/>
                  <a:pt x="1696" y="84"/>
                </a:cubicBezTo>
                <a:cubicBezTo>
                  <a:pt x="1696" y="84"/>
                  <a:pt x="1696" y="84"/>
                  <a:pt x="1696" y="84"/>
                </a:cubicBezTo>
                <a:cubicBezTo>
                  <a:pt x="1696" y="112"/>
                  <a:pt x="1718" y="134"/>
                  <a:pt x="1748" y="134"/>
                </a:cubicBezTo>
                <a:cubicBezTo>
                  <a:pt x="1778" y="134"/>
                  <a:pt x="1800" y="112"/>
                  <a:pt x="1800" y="84"/>
                </a:cubicBezTo>
                <a:cubicBezTo>
                  <a:pt x="1800" y="84"/>
                  <a:pt x="1800" y="84"/>
                  <a:pt x="1800" y="84"/>
                </a:cubicBezTo>
                <a:cubicBezTo>
                  <a:pt x="1800" y="56"/>
                  <a:pt x="1778" y="34"/>
                  <a:pt x="1748" y="34"/>
                </a:cubicBezTo>
                <a:close/>
                <a:moveTo>
                  <a:pt x="1773" y="84"/>
                </a:moveTo>
                <a:cubicBezTo>
                  <a:pt x="1773" y="99"/>
                  <a:pt x="1764" y="111"/>
                  <a:pt x="1748" y="111"/>
                </a:cubicBezTo>
                <a:cubicBezTo>
                  <a:pt x="1733" y="111"/>
                  <a:pt x="1723" y="98"/>
                  <a:pt x="1723" y="84"/>
                </a:cubicBezTo>
                <a:cubicBezTo>
                  <a:pt x="1723" y="84"/>
                  <a:pt x="1723" y="84"/>
                  <a:pt x="1723" y="84"/>
                </a:cubicBezTo>
                <a:cubicBezTo>
                  <a:pt x="1723" y="70"/>
                  <a:pt x="1732" y="58"/>
                  <a:pt x="1748" y="58"/>
                </a:cubicBezTo>
                <a:cubicBezTo>
                  <a:pt x="1763" y="58"/>
                  <a:pt x="1773" y="70"/>
                  <a:pt x="1773" y="84"/>
                </a:cubicBezTo>
                <a:close/>
                <a:moveTo>
                  <a:pt x="1465" y="48"/>
                </a:moveTo>
                <a:cubicBezTo>
                  <a:pt x="1458" y="40"/>
                  <a:pt x="1449" y="34"/>
                  <a:pt x="1434" y="34"/>
                </a:cubicBezTo>
                <a:cubicBezTo>
                  <a:pt x="1412" y="34"/>
                  <a:pt x="1391" y="50"/>
                  <a:pt x="1391" y="79"/>
                </a:cubicBezTo>
                <a:cubicBezTo>
                  <a:pt x="1391" y="79"/>
                  <a:pt x="1391" y="79"/>
                  <a:pt x="1391" y="79"/>
                </a:cubicBezTo>
                <a:cubicBezTo>
                  <a:pt x="1391" y="108"/>
                  <a:pt x="1412" y="124"/>
                  <a:pt x="1434" y="124"/>
                </a:cubicBezTo>
                <a:cubicBezTo>
                  <a:pt x="1448" y="124"/>
                  <a:pt x="1457" y="118"/>
                  <a:pt x="1465" y="109"/>
                </a:cubicBezTo>
                <a:cubicBezTo>
                  <a:pt x="1465" y="113"/>
                  <a:pt x="1465" y="113"/>
                  <a:pt x="1465" y="113"/>
                </a:cubicBezTo>
                <a:cubicBezTo>
                  <a:pt x="1465" y="130"/>
                  <a:pt x="1457" y="139"/>
                  <a:pt x="1438" y="139"/>
                </a:cubicBezTo>
                <a:cubicBezTo>
                  <a:pt x="1425" y="139"/>
                  <a:pt x="1415" y="136"/>
                  <a:pt x="1405" y="131"/>
                </a:cubicBezTo>
                <a:cubicBezTo>
                  <a:pt x="1396" y="151"/>
                  <a:pt x="1396" y="151"/>
                  <a:pt x="1396" y="151"/>
                </a:cubicBezTo>
                <a:cubicBezTo>
                  <a:pt x="1408" y="158"/>
                  <a:pt x="1423" y="161"/>
                  <a:pt x="1439" y="161"/>
                </a:cubicBezTo>
                <a:cubicBezTo>
                  <a:pt x="1457" y="161"/>
                  <a:pt x="1471" y="157"/>
                  <a:pt x="1480" y="148"/>
                </a:cubicBezTo>
                <a:cubicBezTo>
                  <a:pt x="1488" y="140"/>
                  <a:pt x="1492" y="128"/>
                  <a:pt x="1492" y="110"/>
                </a:cubicBezTo>
                <a:cubicBezTo>
                  <a:pt x="1492" y="36"/>
                  <a:pt x="1492" y="36"/>
                  <a:pt x="1492" y="36"/>
                </a:cubicBezTo>
                <a:cubicBezTo>
                  <a:pt x="1465" y="36"/>
                  <a:pt x="1465" y="36"/>
                  <a:pt x="1465" y="36"/>
                </a:cubicBezTo>
                <a:lnTo>
                  <a:pt x="1465" y="48"/>
                </a:lnTo>
                <a:close/>
                <a:moveTo>
                  <a:pt x="1465" y="79"/>
                </a:moveTo>
                <a:cubicBezTo>
                  <a:pt x="1465" y="92"/>
                  <a:pt x="1455" y="102"/>
                  <a:pt x="1442" y="102"/>
                </a:cubicBezTo>
                <a:cubicBezTo>
                  <a:pt x="1429" y="102"/>
                  <a:pt x="1419" y="93"/>
                  <a:pt x="1419" y="79"/>
                </a:cubicBezTo>
                <a:cubicBezTo>
                  <a:pt x="1419" y="79"/>
                  <a:pt x="1419" y="79"/>
                  <a:pt x="1419" y="79"/>
                </a:cubicBezTo>
                <a:cubicBezTo>
                  <a:pt x="1419" y="66"/>
                  <a:pt x="1429" y="57"/>
                  <a:pt x="1442" y="57"/>
                </a:cubicBezTo>
                <a:cubicBezTo>
                  <a:pt x="1455" y="57"/>
                  <a:pt x="1465" y="66"/>
                  <a:pt x="1465" y="79"/>
                </a:cubicBezTo>
                <a:close/>
                <a:moveTo>
                  <a:pt x="1697" y="37"/>
                </a:moveTo>
                <a:cubicBezTo>
                  <a:pt x="1675" y="37"/>
                  <a:pt x="1675" y="37"/>
                  <a:pt x="1675" y="37"/>
                </a:cubicBezTo>
                <a:cubicBezTo>
                  <a:pt x="1675" y="33"/>
                  <a:pt x="1675" y="33"/>
                  <a:pt x="1675" y="33"/>
                </a:cubicBezTo>
                <a:cubicBezTo>
                  <a:pt x="1675" y="26"/>
                  <a:pt x="1678" y="23"/>
                  <a:pt x="1684" y="23"/>
                </a:cubicBezTo>
                <a:cubicBezTo>
                  <a:pt x="1689" y="23"/>
                  <a:pt x="1693" y="24"/>
                  <a:pt x="1697" y="25"/>
                </a:cubicBezTo>
                <a:cubicBezTo>
                  <a:pt x="1697" y="2"/>
                  <a:pt x="1697" y="2"/>
                  <a:pt x="1697" y="2"/>
                </a:cubicBezTo>
                <a:cubicBezTo>
                  <a:pt x="1692" y="1"/>
                  <a:pt x="1686" y="0"/>
                  <a:pt x="1677" y="0"/>
                </a:cubicBezTo>
                <a:cubicBezTo>
                  <a:pt x="1668" y="0"/>
                  <a:pt x="1660" y="2"/>
                  <a:pt x="1655" y="7"/>
                </a:cubicBezTo>
                <a:cubicBezTo>
                  <a:pt x="1650" y="12"/>
                  <a:pt x="1648" y="20"/>
                  <a:pt x="1648" y="31"/>
                </a:cubicBezTo>
                <a:cubicBezTo>
                  <a:pt x="1648" y="37"/>
                  <a:pt x="1648" y="37"/>
                  <a:pt x="1648" y="37"/>
                </a:cubicBezTo>
                <a:cubicBezTo>
                  <a:pt x="1636" y="37"/>
                  <a:pt x="1636" y="37"/>
                  <a:pt x="1636" y="37"/>
                </a:cubicBezTo>
                <a:cubicBezTo>
                  <a:pt x="1636" y="59"/>
                  <a:pt x="1636" y="59"/>
                  <a:pt x="1636" y="59"/>
                </a:cubicBezTo>
                <a:cubicBezTo>
                  <a:pt x="1648" y="59"/>
                  <a:pt x="1648" y="59"/>
                  <a:pt x="1648" y="59"/>
                </a:cubicBezTo>
                <a:cubicBezTo>
                  <a:pt x="1648" y="132"/>
                  <a:pt x="1648" y="132"/>
                  <a:pt x="1648" y="132"/>
                </a:cubicBezTo>
                <a:cubicBezTo>
                  <a:pt x="1675" y="132"/>
                  <a:pt x="1675" y="132"/>
                  <a:pt x="1675" y="132"/>
                </a:cubicBezTo>
                <a:cubicBezTo>
                  <a:pt x="1675" y="59"/>
                  <a:pt x="1675" y="59"/>
                  <a:pt x="1675" y="59"/>
                </a:cubicBezTo>
                <a:cubicBezTo>
                  <a:pt x="1697" y="59"/>
                  <a:pt x="1697" y="59"/>
                  <a:pt x="1697" y="59"/>
                </a:cubicBezTo>
                <a:lnTo>
                  <a:pt x="1697" y="37"/>
                </a:lnTo>
                <a:close/>
                <a:moveTo>
                  <a:pt x="1548" y="101"/>
                </a:moveTo>
                <a:cubicBezTo>
                  <a:pt x="1526" y="36"/>
                  <a:pt x="1526" y="36"/>
                  <a:pt x="1526" y="36"/>
                </a:cubicBezTo>
                <a:cubicBezTo>
                  <a:pt x="1497" y="36"/>
                  <a:pt x="1497" y="36"/>
                  <a:pt x="1497" y="36"/>
                </a:cubicBezTo>
                <a:cubicBezTo>
                  <a:pt x="1535" y="132"/>
                  <a:pt x="1535" y="132"/>
                  <a:pt x="1535" y="132"/>
                </a:cubicBezTo>
                <a:cubicBezTo>
                  <a:pt x="1532" y="137"/>
                  <a:pt x="1530" y="139"/>
                  <a:pt x="1525" y="139"/>
                </a:cubicBezTo>
                <a:cubicBezTo>
                  <a:pt x="1521" y="139"/>
                  <a:pt x="1517" y="137"/>
                  <a:pt x="1513" y="135"/>
                </a:cubicBezTo>
                <a:cubicBezTo>
                  <a:pt x="1504" y="155"/>
                  <a:pt x="1504" y="155"/>
                  <a:pt x="1504" y="155"/>
                </a:cubicBezTo>
                <a:cubicBezTo>
                  <a:pt x="1511" y="159"/>
                  <a:pt x="1519" y="161"/>
                  <a:pt x="1528" y="161"/>
                </a:cubicBezTo>
                <a:cubicBezTo>
                  <a:pt x="1545" y="161"/>
                  <a:pt x="1553" y="154"/>
                  <a:pt x="1560" y="134"/>
                </a:cubicBezTo>
                <a:cubicBezTo>
                  <a:pt x="1597" y="36"/>
                  <a:pt x="1597" y="36"/>
                  <a:pt x="1597" y="36"/>
                </a:cubicBezTo>
                <a:cubicBezTo>
                  <a:pt x="1569" y="36"/>
                  <a:pt x="1569" y="36"/>
                  <a:pt x="1569" y="36"/>
                </a:cubicBezTo>
                <a:lnTo>
                  <a:pt x="1548" y="101"/>
                </a:lnTo>
                <a:close/>
                <a:moveTo>
                  <a:pt x="1008" y="34"/>
                </a:moveTo>
                <a:cubicBezTo>
                  <a:pt x="994" y="34"/>
                  <a:pt x="986" y="41"/>
                  <a:pt x="980" y="49"/>
                </a:cubicBezTo>
                <a:cubicBezTo>
                  <a:pt x="980" y="1"/>
                  <a:pt x="980" y="1"/>
                  <a:pt x="980" y="1"/>
                </a:cubicBezTo>
                <a:cubicBezTo>
                  <a:pt x="952" y="1"/>
                  <a:pt x="952" y="1"/>
                  <a:pt x="952" y="1"/>
                </a:cubicBezTo>
                <a:cubicBezTo>
                  <a:pt x="952" y="132"/>
                  <a:pt x="952" y="132"/>
                  <a:pt x="952" y="132"/>
                </a:cubicBezTo>
                <a:cubicBezTo>
                  <a:pt x="980" y="132"/>
                  <a:pt x="980" y="132"/>
                  <a:pt x="980" y="132"/>
                </a:cubicBezTo>
                <a:cubicBezTo>
                  <a:pt x="980" y="78"/>
                  <a:pt x="980" y="78"/>
                  <a:pt x="980" y="78"/>
                </a:cubicBezTo>
                <a:cubicBezTo>
                  <a:pt x="980" y="65"/>
                  <a:pt x="986" y="59"/>
                  <a:pt x="997" y="59"/>
                </a:cubicBezTo>
                <a:cubicBezTo>
                  <a:pt x="1007" y="59"/>
                  <a:pt x="1013" y="65"/>
                  <a:pt x="1013" y="78"/>
                </a:cubicBezTo>
                <a:cubicBezTo>
                  <a:pt x="1013" y="132"/>
                  <a:pt x="1013" y="132"/>
                  <a:pt x="1013" y="132"/>
                </a:cubicBezTo>
                <a:cubicBezTo>
                  <a:pt x="1040" y="132"/>
                  <a:pt x="1040" y="132"/>
                  <a:pt x="1040" y="132"/>
                </a:cubicBezTo>
                <a:cubicBezTo>
                  <a:pt x="1040" y="70"/>
                  <a:pt x="1040" y="70"/>
                  <a:pt x="1040" y="70"/>
                </a:cubicBezTo>
                <a:cubicBezTo>
                  <a:pt x="1040" y="48"/>
                  <a:pt x="1028" y="34"/>
                  <a:pt x="1008" y="34"/>
                </a:cubicBezTo>
                <a:close/>
                <a:moveTo>
                  <a:pt x="1250" y="132"/>
                </a:moveTo>
                <a:cubicBezTo>
                  <a:pt x="1278" y="132"/>
                  <a:pt x="1278" y="132"/>
                  <a:pt x="1278" y="132"/>
                </a:cubicBezTo>
                <a:cubicBezTo>
                  <a:pt x="1278" y="1"/>
                  <a:pt x="1278" y="1"/>
                  <a:pt x="1278" y="1"/>
                </a:cubicBezTo>
                <a:cubicBezTo>
                  <a:pt x="1250" y="1"/>
                  <a:pt x="1250" y="1"/>
                  <a:pt x="1250" y="1"/>
                </a:cubicBezTo>
                <a:lnTo>
                  <a:pt x="1250" y="132"/>
                </a:lnTo>
                <a:close/>
                <a:moveTo>
                  <a:pt x="1103" y="34"/>
                </a:moveTo>
                <a:cubicBezTo>
                  <a:pt x="1089" y="34"/>
                  <a:pt x="1081" y="41"/>
                  <a:pt x="1075" y="49"/>
                </a:cubicBezTo>
                <a:cubicBezTo>
                  <a:pt x="1075" y="36"/>
                  <a:pt x="1075" y="36"/>
                  <a:pt x="1075" y="36"/>
                </a:cubicBezTo>
                <a:cubicBezTo>
                  <a:pt x="1047" y="36"/>
                  <a:pt x="1047" y="36"/>
                  <a:pt x="1047" y="36"/>
                </a:cubicBezTo>
                <a:cubicBezTo>
                  <a:pt x="1047" y="132"/>
                  <a:pt x="1047" y="132"/>
                  <a:pt x="1047" y="132"/>
                </a:cubicBezTo>
                <a:cubicBezTo>
                  <a:pt x="1075" y="132"/>
                  <a:pt x="1075" y="132"/>
                  <a:pt x="1075" y="132"/>
                </a:cubicBezTo>
                <a:cubicBezTo>
                  <a:pt x="1075" y="78"/>
                  <a:pt x="1075" y="78"/>
                  <a:pt x="1075" y="78"/>
                </a:cubicBezTo>
                <a:cubicBezTo>
                  <a:pt x="1075" y="65"/>
                  <a:pt x="1081" y="59"/>
                  <a:pt x="1092" y="59"/>
                </a:cubicBezTo>
                <a:cubicBezTo>
                  <a:pt x="1102" y="59"/>
                  <a:pt x="1108" y="65"/>
                  <a:pt x="1108" y="78"/>
                </a:cubicBezTo>
                <a:cubicBezTo>
                  <a:pt x="1108" y="132"/>
                  <a:pt x="1108" y="132"/>
                  <a:pt x="1108" y="132"/>
                </a:cubicBezTo>
                <a:cubicBezTo>
                  <a:pt x="1135" y="132"/>
                  <a:pt x="1135" y="132"/>
                  <a:pt x="1135" y="132"/>
                </a:cubicBezTo>
                <a:cubicBezTo>
                  <a:pt x="1135" y="70"/>
                  <a:pt x="1135" y="70"/>
                  <a:pt x="1135" y="70"/>
                </a:cubicBezTo>
                <a:cubicBezTo>
                  <a:pt x="1135" y="48"/>
                  <a:pt x="1123" y="34"/>
                  <a:pt x="1103" y="34"/>
                </a:cubicBezTo>
                <a:close/>
                <a:moveTo>
                  <a:pt x="910" y="111"/>
                </a:moveTo>
                <a:cubicBezTo>
                  <a:pt x="895" y="111"/>
                  <a:pt x="885" y="99"/>
                  <a:pt x="885" y="84"/>
                </a:cubicBezTo>
                <a:cubicBezTo>
                  <a:pt x="885" y="84"/>
                  <a:pt x="885" y="84"/>
                  <a:pt x="885" y="84"/>
                </a:cubicBezTo>
                <a:cubicBezTo>
                  <a:pt x="885" y="70"/>
                  <a:pt x="895" y="58"/>
                  <a:pt x="909" y="58"/>
                </a:cubicBezTo>
                <a:cubicBezTo>
                  <a:pt x="918" y="58"/>
                  <a:pt x="925" y="62"/>
                  <a:pt x="931" y="68"/>
                </a:cubicBezTo>
                <a:cubicBezTo>
                  <a:pt x="947" y="50"/>
                  <a:pt x="947" y="50"/>
                  <a:pt x="947" y="50"/>
                </a:cubicBezTo>
                <a:cubicBezTo>
                  <a:pt x="938" y="40"/>
                  <a:pt x="927" y="34"/>
                  <a:pt x="909" y="34"/>
                </a:cubicBezTo>
                <a:cubicBezTo>
                  <a:pt x="880" y="34"/>
                  <a:pt x="859" y="57"/>
                  <a:pt x="859" y="84"/>
                </a:cubicBezTo>
                <a:cubicBezTo>
                  <a:pt x="859" y="84"/>
                  <a:pt x="859" y="84"/>
                  <a:pt x="859" y="84"/>
                </a:cubicBezTo>
                <a:cubicBezTo>
                  <a:pt x="859" y="112"/>
                  <a:pt x="880" y="134"/>
                  <a:pt x="909" y="134"/>
                </a:cubicBezTo>
                <a:cubicBezTo>
                  <a:pt x="928" y="134"/>
                  <a:pt x="939" y="127"/>
                  <a:pt x="948" y="117"/>
                </a:cubicBezTo>
                <a:cubicBezTo>
                  <a:pt x="932" y="100"/>
                  <a:pt x="932" y="100"/>
                  <a:pt x="932" y="100"/>
                </a:cubicBezTo>
                <a:cubicBezTo>
                  <a:pt x="925" y="107"/>
                  <a:pt x="919" y="111"/>
                  <a:pt x="910" y="111"/>
                </a:cubicBezTo>
                <a:close/>
                <a:moveTo>
                  <a:pt x="1945" y="35"/>
                </a:moveTo>
                <a:cubicBezTo>
                  <a:pt x="1929" y="35"/>
                  <a:pt x="1918" y="38"/>
                  <a:pt x="1908" y="42"/>
                </a:cubicBezTo>
                <a:cubicBezTo>
                  <a:pt x="1915" y="63"/>
                  <a:pt x="1915" y="63"/>
                  <a:pt x="1915" y="63"/>
                </a:cubicBezTo>
                <a:cubicBezTo>
                  <a:pt x="1923" y="60"/>
                  <a:pt x="1931" y="58"/>
                  <a:pt x="1941" y="58"/>
                </a:cubicBezTo>
                <a:cubicBezTo>
                  <a:pt x="1955" y="58"/>
                  <a:pt x="1962" y="64"/>
                  <a:pt x="1962" y="76"/>
                </a:cubicBezTo>
                <a:cubicBezTo>
                  <a:pt x="1962" y="77"/>
                  <a:pt x="1962" y="77"/>
                  <a:pt x="1962" y="77"/>
                </a:cubicBezTo>
                <a:cubicBezTo>
                  <a:pt x="1955" y="75"/>
                  <a:pt x="1948" y="73"/>
                  <a:pt x="1938" y="73"/>
                </a:cubicBezTo>
                <a:cubicBezTo>
                  <a:pt x="1915" y="73"/>
                  <a:pt x="1899" y="83"/>
                  <a:pt x="1899" y="104"/>
                </a:cubicBezTo>
                <a:cubicBezTo>
                  <a:pt x="1899" y="104"/>
                  <a:pt x="1899" y="104"/>
                  <a:pt x="1899" y="104"/>
                </a:cubicBezTo>
                <a:cubicBezTo>
                  <a:pt x="1899" y="123"/>
                  <a:pt x="1914" y="134"/>
                  <a:pt x="1932" y="134"/>
                </a:cubicBezTo>
                <a:cubicBezTo>
                  <a:pt x="1946" y="134"/>
                  <a:pt x="1955" y="129"/>
                  <a:pt x="1962" y="122"/>
                </a:cubicBezTo>
                <a:cubicBezTo>
                  <a:pt x="1962" y="132"/>
                  <a:pt x="1962" y="132"/>
                  <a:pt x="1962" y="132"/>
                </a:cubicBezTo>
                <a:cubicBezTo>
                  <a:pt x="1988" y="132"/>
                  <a:pt x="1988" y="132"/>
                  <a:pt x="1988" y="132"/>
                </a:cubicBezTo>
                <a:cubicBezTo>
                  <a:pt x="1988" y="76"/>
                  <a:pt x="1988" y="76"/>
                  <a:pt x="1988" y="76"/>
                </a:cubicBezTo>
                <a:cubicBezTo>
                  <a:pt x="1988" y="63"/>
                  <a:pt x="1985" y="53"/>
                  <a:pt x="1978" y="46"/>
                </a:cubicBezTo>
                <a:cubicBezTo>
                  <a:pt x="1971" y="39"/>
                  <a:pt x="1960" y="35"/>
                  <a:pt x="1945" y="35"/>
                </a:cubicBezTo>
                <a:close/>
                <a:moveTo>
                  <a:pt x="1962" y="98"/>
                </a:moveTo>
                <a:cubicBezTo>
                  <a:pt x="1962" y="108"/>
                  <a:pt x="1953" y="115"/>
                  <a:pt x="1941" y="115"/>
                </a:cubicBezTo>
                <a:cubicBezTo>
                  <a:pt x="1932" y="115"/>
                  <a:pt x="1926" y="111"/>
                  <a:pt x="1926" y="103"/>
                </a:cubicBezTo>
                <a:cubicBezTo>
                  <a:pt x="1926" y="103"/>
                  <a:pt x="1926" y="103"/>
                  <a:pt x="1926" y="103"/>
                </a:cubicBezTo>
                <a:cubicBezTo>
                  <a:pt x="1926" y="94"/>
                  <a:pt x="1933" y="90"/>
                  <a:pt x="1945" y="90"/>
                </a:cubicBezTo>
                <a:cubicBezTo>
                  <a:pt x="1951" y="90"/>
                  <a:pt x="1957" y="91"/>
                  <a:pt x="1962" y="93"/>
                </a:cubicBezTo>
                <a:lnTo>
                  <a:pt x="1962" y="98"/>
                </a:lnTo>
                <a:close/>
                <a:moveTo>
                  <a:pt x="1193" y="34"/>
                </a:moveTo>
                <a:cubicBezTo>
                  <a:pt x="1163" y="34"/>
                  <a:pt x="1141" y="56"/>
                  <a:pt x="1141" y="84"/>
                </a:cubicBezTo>
                <a:cubicBezTo>
                  <a:pt x="1141" y="84"/>
                  <a:pt x="1141" y="84"/>
                  <a:pt x="1141" y="84"/>
                </a:cubicBezTo>
                <a:cubicBezTo>
                  <a:pt x="1141" y="112"/>
                  <a:pt x="1163" y="134"/>
                  <a:pt x="1193" y="134"/>
                </a:cubicBezTo>
                <a:cubicBezTo>
                  <a:pt x="1223" y="134"/>
                  <a:pt x="1245" y="112"/>
                  <a:pt x="1245" y="84"/>
                </a:cubicBezTo>
                <a:cubicBezTo>
                  <a:pt x="1245" y="84"/>
                  <a:pt x="1245" y="84"/>
                  <a:pt x="1245" y="84"/>
                </a:cubicBezTo>
                <a:cubicBezTo>
                  <a:pt x="1245" y="56"/>
                  <a:pt x="1223" y="34"/>
                  <a:pt x="1193" y="34"/>
                </a:cubicBezTo>
                <a:close/>
                <a:moveTo>
                  <a:pt x="1218" y="84"/>
                </a:moveTo>
                <a:cubicBezTo>
                  <a:pt x="1218" y="99"/>
                  <a:pt x="1209" y="111"/>
                  <a:pt x="1193" y="111"/>
                </a:cubicBezTo>
                <a:cubicBezTo>
                  <a:pt x="1178" y="111"/>
                  <a:pt x="1168" y="98"/>
                  <a:pt x="1168" y="84"/>
                </a:cubicBezTo>
                <a:cubicBezTo>
                  <a:pt x="1168" y="84"/>
                  <a:pt x="1168" y="84"/>
                  <a:pt x="1168" y="84"/>
                </a:cubicBezTo>
                <a:cubicBezTo>
                  <a:pt x="1168" y="70"/>
                  <a:pt x="1177" y="58"/>
                  <a:pt x="1193" y="58"/>
                </a:cubicBezTo>
                <a:cubicBezTo>
                  <a:pt x="1208" y="58"/>
                  <a:pt x="1218" y="70"/>
                  <a:pt x="1218" y="84"/>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90" name="Shape 90"/>
        <p:cNvGrpSpPr/>
        <p:nvPr/>
      </p:nvGrpSpPr>
      <p:grpSpPr>
        <a:xfrm>
          <a:off x="0" y="0"/>
          <a:ext cx="0" cy="0"/>
          <a:chOff x="0" y="0"/>
          <a:chExt cx="0" cy="0"/>
        </a:xfrm>
      </p:grpSpPr>
      <p:sp>
        <p:nvSpPr>
          <p:cNvPr id="91" name="Google Shape;91;p5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2" name="Google Shape;92;p5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3" name="Google Shape;93;p5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BJECT_WITH_CAPTION_TEXT" type="objTx">
  <p:cSld name="OBJECT_WITH_CAPTION_TEXT">
    <p:spTree>
      <p:nvGrpSpPr>
        <p:cNvPr id="94" name="Shape 94"/>
        <p:cNvGrpSpPr/>
        <p:nvPr/>
      </p:nvGrpSpPr>
      <p:grpSpPr>
        <a:xfrm>
          <a:off x="0" y="0"/>
          <a:ext cx="0" cy="0"/>
          <a:chOff x="0" y="0"/>
          <a:chExt cx="0" cy="0"/>
        </a:xfrm>
      </p:grpSpPr>
      <p:sp>
        <p:nvSpPr>
          <p:cNvPr id="95" name="Google Shape;95;p56"/>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6" name="Google Shape;96;p56"/>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97" name="Google Shape;97;p56"/>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98" name="Google Shape;98;p5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9" name="Google Shape;99;p5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0" name="Google Shape;100;p5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_WITH_CAPTION_TEXT" type="picTx">
  <p:cSld name="PICTURE_WITH_CAPTION_TEXT">
    <p:spTree>
      <p:nvGrpSpPr>
        <p:cNvPr id="101" name="Shape 101"/>
        <p:cNvGrpSpPr/>
        <p:nvPr/>
      </p:nvGrpSpPr>
      <p:grpSpPr>
        <a:xfrm>
          <a:off x="0" y="0"/>
          <a:ext cx="0" cy="0"/>
          <a:chOff x="0" y="0"/>
          <a:chExt cx="0" cy="0"/>
        </a:xfrm>
      </p:grpSpPr>
      <p:sp>
        <p:nvSpPr>
          <p:cNvPr id="102" name="Google Shape;102;p57"/>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3" name="Google Shape;103;p57"/>
          <p:cNvSpPr/>
          <p:nvPr>
            <p:ph idx="2" type="pic"/>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lvl="0" marR="0" rtl="0" algn="l">
              <a:lnSpc>
                <a:spcPct val="90000"/>
              </a:lnSpc>
              <a:spcBef>
                <a:spcPts val="1000"/>
              </a:spcBef>
              <a:spcAft>
                <a:spcPts val="0"/>
              </a:spcAft>
              <a:buClr>
                <a:schemeClr val="dk1"/>
              </a:buClr>
              <a:buSzPts val="3200"/>
              <a:buFont typeface="Arial"/>
              <a:buNone/>
              <a:defRPr b="0" i="0" sz="3200" u="none" cap="none" strike="noStrike">
                <a:solidFill>
                  <a:schemeClr val="dk1"/>
                </a:solidFill>
                <a:latin typeface="Calibri"/>
                <a:ea typeface="Calibri"/>
                <a:cs typeface="Calibri"/>
                <a:sym typeface="Calibri"/>
              </a:defRPr>
            </a:lvl1pPr>
            <a:lvl2pPr lvl="1" marR="0" rtl="0" algn="l">
              <a:lnSpc>
                <a:spcPct val="90000"/>
              </a:lnSpc>
              <a:spcBef>
                <a:spcPts val="50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104" name="Google Shape;104;p57"/>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5" name="Google Shape;105;p5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6" name="Google Shape;106;p5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7" name="Google Shape;107;p5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_TEXT" type="vertTx">
  <p:cSld name="VERTICAL_TEXT">
    <p:spTree>
      <p:nvGrpSpPr>
        <p:cNvPr id="108" name="Shape 108"/>
        <p:cNvGrpSpPr/>
        <p:nvPr/>
      </p:nvGrpSpPr>
      <p:grpSpPr>
        <a:xfrm>
          <a:off x="0" y="0"/>
          <a:ext cx="0" cy="0"/>
          <a:chOff x="0" y="0"/>
          <a:chExt cx="0" cy="0"/>
        </a:xfrm>
      </p:grpSpPr>
      <p:sp>
        <p:nvSpPr>
          <p:cNvPr id="109" name="Google Shape;109;p5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0" name="Google Shape;110;p58"/>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1" name="Google Shape;111;p5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2" name="Google Shape;112;p5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3" name="Google Shape;113;p5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_TITLE_AND_VERTICAL_TEXT" type="vertTitleAndTx">
  <p:cSld name="VERTICAL_TITLE_AND_VERTICAL_TEXT">
    <p:spTree>
      <p:nvGrpSpPr>
        <p:cNvPr id="114" name="Shape 114"/>
        <p:cNvGrpSpPr/>
        <p:nvPr/>
      </p:nvGrpSpPr>
      <p:grpSpPr>
        <a:xfrm>
          <a:off x="0" y="0"/>
          <a:ext cx="0" cy="0"/>
          <a:chOff x="0" y="0"/>
          <a:chExt cx="0" cy="0"/>
        </a:xfrm>
      </p:grpSpPr>
      <p:sp>
        <p:nvSpPr>
          <p:cNvPr id="115" name="Google Shape;115;p59"/>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6" name="Google Shape;116;p59"/>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7" name="Google Shape;117;p5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8" name="Google Shape;118;p5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9" name="Google Shape;119;p5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p:cSld name="Title and Content">
    <p:spTree>
      <p:nvGrpSpPr>
        <p:cNvPr id="120" name="Shape 120"/>
        <p:cNvGrpSpPr/>
        <p:nvPr/>
      </p:nvGrpSpPr>
      <p:grpSpPr>
        <a:xfrm>
          <a:off x="0" y="0"/>
          <a:ext cx="0" cy="0"/>
          <a:chOff x="0" y="0"/>
          <a:chExt cx="0" cy="0"/>
        </a:xfrm>
      </p:grpSpPr>
      <p:sp>
        <p:nvSpPr>
          <p:cNvPr id="121" name="Google Shape;121;p60"/>
          <p:cNvSpPr txBox="1"/>
          <p:nvPr>
            <p:ph type="title"/>
          </p:nvPr>
        </p:nvSpPr>
        <p:spPr>
          <a:xfrm>
            <a:off x="548783" y="403624"/>
            <a:ext cx="11076300" cy="521100"/>
          </a:xfrm>
          <a:prstGeom prst="rect">
            <a:avLst/>
          </a:prstGeom>
          <a:noFill/>
          <a:ln>
            <a:noFill/>
          </a:ln>
        </p:spPr>
        <p:txBody>
          <a:bodyPr anchorCtr="0" anchor="t" bIns="0" lIns="0" spcFirstLastPara="1" rIns="0" wrap="square" tIns="0">
            <a:noAutofit/>
          </a:bodyPr>
          <a:lstStyle>
            <a:lvl1pPr lvl="0" marR="0" algn="l">
              <a:lnSpc>
                <a:spcPct val="100000"/>
              </a:lnSpc>
              <a:spcBef>
                <a:spcPts val="0"/>
              </a:spcBef>
              <a:spcAft>
                <a:spcPts val="0"/>
              </a:spcAft>
              <a:buClr>
                <a:schemeClr val="dk1"/>
              </a:buClr>
              <a:buSzPts val="3200"/>
              <a:buFont typeface="Arial"/>
              <a:buNone/>
              <a:defRPr b="1" i="0" sz="3200" u="none" cap="none" strike="noStrike">
                <a:solidFill>
                  <a:schemeClr val="dk1"/>
                </a:solidFill>
                <a:latin typeface="Arial"/>
                <a:ea typeface="Arial"/>
                <a:cs typeface="Arial"/>
                <a:sym typeface="Aria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122" name="Google Shape;122;p60"/>
          <p:cNvSpPr txBox="1"/>
          <p:nvPr>
            <p:ph idx="1" type="body"/>
          </p:nvPr>
        </p:nvSpPr>
        <p:spPr>
          <a:xfrm>
            <a:off x="548783" y="1308880"/>
            <a:ext cx="11076300" cy="4906800"/>
          </a:xfrm>
          <a:prstGeom prst="rect">
            <a:avLst/>
          </a:prstGeom>
          <a:noFill/>
          <a:ln>
            <a:noFill/>
          </a:ln>
        </p:spPr>
        <p:txBody>
          <a:bodyPr anchorCtr="0" anchor="t" bIns="0" lIns="0" spcFirstLastPara="1" rIns="0" wrap="square" tIns="0">
            <a:noAutofit/>
          </a:bodyPr>
          <a:lstStyle>
            <a:lvl1pPr indent="-355600" lvl="0" marL="457200" marR="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1pPr>
            <a:lvl2pPr indent="-342900" lvl="1" marL="9144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42900" lvl="2" marL="13716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42900" lvl="3" marL="18288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81000" lvl="5" marL="2743200" marR="0" algn="l">
              <a:lnSpc>
                <a:spcPct val="9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6pPr>
            <a:lvl7pPr indent="-381000" lvl="6" marL="3200400" marR="0" algn="l">
              <a:lnSpc>
                <a:spcPct val="9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7pPr>
            <a:lvl8pPr indent="-381000" lvl="7" marL="3657600" marR="0" algn="l">
              <a:lnSpc>
                <a:spcPct val="9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8pPr>
            <a:lvl9pPr indent="-381000" lvl="8" marL="4114800" marR="0" algn="l">
              <a:lnSpc>
                <a:spcPct val="9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9pPr>
          </a:lstStyle>
          <a:p/>
        </p:txBody>
      </p:sp>
      <p:sp>
        <p:nvSpPr>
          <p:cNvPr id="123" name="Google Shape;123;p60"/>
          <p:cNvSpPr txBox="1"/>
          <p:nvPr>
            <p:ph idx="12" type="sldNum"/>
          </p:nvPr>
        </p:nvSpPr>
        <p:spPr>
          <a:xfrm>
            <a:off x="11752974" y="6473952"/>
            <a:ext cx="438900" cy="155400"/>
          </a:xfrm>
          <a:prstGeom prst="rect">
            <a:avLst/>
          </a:prstGeom>
          <a:noFill/>
          <a:ln>
            <a:noFill/>
          </a:ln>
        </p:spPr>
        <p:txBody>
          <a:bodyPr anchorCtr="0" anchor="ctr" bIns="0" lIns="0" spcFirstLastPara="1" rIns="0" wrap="square" tIns="0">
            <a:noAutofit/>
          </a:bodyPr>
          <a:lstStyle>
            <a:lvl1pPr indent="0" lvl="0" marL="0" marR="0" algn="ct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 No Background" showMasterSp="0">
  <p:cSld name="Title Only - No Background">
    <p:spTree>
      <p:nvGrpSpPr>
        <p:cNvPr id="129" name="Shape 129"/>
        <p:cNvGrpSpPr/>
        <p:nvPr/>
      </p:nvGrpSpPr>
      <p:grpSpPr>
        <a:xfrm>
          <a:off x="0" y="0"/>
          <a:ext cx="0" cy="0"/>
          <a:chOff x="0" y="0"/>
          <a:chExt cx="0" cy="0"/>
        </a:xfrm>
      </p:grpSpPr>
      <p:sp>
        <p:nvSpPr>
          <p:cNvPr id="130" name="Google Shape;130;p46"/>
          <p:cNvSpPr txBox="1"/>
          <p:nvPr>
            <p:ph idx="11" type="ftr"/>
          </p:nvPr>
        </p:nvSpPr>
        <p:spPr>
          <a:xfrm>
            <a:off x="548783" y="6397010"/>
            <a:ext cx="2413972" cy="307777"/>
          </a:xfrm>
          <a:prstGeom prst="rect">
            <a:avLst/>
          </a:prstGeom>
          <a:noFill/>
          <a:ln>
            <a:noFill/>
          </a:ln>
        </p:spPr>
        <p:txBody>
          <a:bodyPr anchorCtr="0" anchor="ctr" bIns="0" lIns="0" spcFirstLastPara="1" rIns="0" wrap="square" tIns="0">
            <a:spAutoFit/>
          </a:bodyPr>
          <a:lstStyle>
            <a:lvl1pPr lvl="0" algn="l">
              <a:lnSpc>
                <a:spcPct val="100000"/>
              </a:lnSpc>
              <a:spcBef>
                <a:spcPts val="0"/>
              </a:spcBef>
              <a:spcAft>
                <a:spcPts val="0"/>
              </a:spcAft>
              <a:buClr>
                <a:srgbClr val="888888"/>
              </a:buClr>
              <a:buSzPts val="1200"/>
              <a:buFont typeface="Arial"/>
              <a:buNone/>
              <a:defRPr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1" name="Google Shape;131;p46"/>
          <p:cNvSpPr txBox="1"/>
          <p:nvPr>
            <p:ph type="title"/>
          </p:nvPr>
        </p:nvSpPr>
        <p:spPr>
          <a:xfrm>
            <a:off x="548783" y="274320"/>
            <a:ext cx="11076268" cy="521208"/>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Clr>
                <a:schemeClr val="dk1"/>
              </a:buClr>
              <a:buSzPts val="3600"/>
              <a:buFont typeface="Arial"/>
              <a:buNone/>
              <a:defRPr b="0" i="0" sz="36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32" name="Google Shape;132;p46"/>
          <p:cNvSpPr/>
          <p:nvPr/>
        </p:nvSpPr>
        <p:spPr>
          <a:xfrm>
            <a:off x="205409" y="423409"/>
            <a:ext cx="200639" cy="200587"/>
          </a:xfrm>
          <a:custGeom>
            <a:rect b="b" l="l" r="r" t="t"/>
            <a:pathLst>
              <a:path extrusionOk="0" h="1368" w="1368">
                <a:moveTo>
                  <a:pt x="684" y="0"/>
                </a:moveTo>
                <a:cubicBezTo>
                  <a:pt x="307" y="0"/>
                  <a:pt x="0" y="307"/>
                  <a:pt x="0" y="684"/>
                </a:cubicBezTo>
                <a:cubicBezTo>
                  <a:pt x="0" y="1062"/>
                  <a:pt x="307" y="1368"/>
                  <a:pt x="684" y="1368"/>
                </a:cubicBezTo>
                <a:cubicBezTo>
                  <a:pt x="1062" y="1368"/>
                  <a:pt x="1368" y="1062"/>
                  <a:pt x="1368" y="684"/>
                </a:cubicBezTo>
                <a:cubicBezTo>
                  <a:pt x="1368" y="307"/>
                  <a:pt x="1062" y="0"/>
                  <a:pt x="684" y="0"/>
                </a:cubicBezTo>
                <a:close/>
                <a:moveTo>
                  <a:pt x="1068" y="698"/>
                </a:moveTo>
                <a:cubicBezTo>
                  <a:pt x="1068" y="751"/>
                  <a:pt x="1025" y="793"/>
                  <a:pt x="973" y="793"/>
                </a:cubicBezTo>
                <a:cubicBezTo>
                  <a:pt x="793" y="793"/>
                  <a:pt x="793" y="793"/>
                  <a:pt x="793" y="793"/>
                </a:cubicBezTo>
                <a:cubicBezTo>
                  <a:pt x="793" y="973"/>
                  <a:pt x="793" y="973"/>
                  <a:pt x="793" y="973"/>
                </a:cubicBezTo>
                <a:cubicBezTo>
                  <a:pt x="793" y="1025"/>
                  <a:pt x="750" y="1068"/>
                  <a:pt x="698" y="1068"/>
                </a:cubicBezTo>
                <a:cubicBezTo>
                  <a:pt x="670" y="1068"/>
                  <a:pt x="670" y="1068"/>
                  <a:pt x="670" y="1068"/>
                </a:cubicBezTo>
                <a:cubicBezTo>
                  <a:pt x="618" y="1068"/>
                  <a:pt x="576" y="1025"/>
                  <a:pt x="576" y="973"/>
                </a:cubicBezTo>
                <a:cubicBezTo>
                  <a:pt x="576" y="793"/>
                  <a:pt x="576" y="793"/>
                  <a:pt x="576" y="793"/>
                </a:cubicBezTo>
                <a:cubicBezTo>
                  <a:pt x="396" y="793"/>
                  <a:pt x="396" y="793"/>
                  <a:pt x="396" y="793"/>
                </a:cubicBezTo>
                <a:cubicBezTo>
                  <a:pt x="344" y="793"/>
                  <a:pt x="301" y="751"/>
                  <a:pt x="301" y="698"/>
                </a:cubicBezTo>
                <a:cubicBezTo>
                  <a:pt x="301" y="671"/>
                  <a:pt x="301" y="671"/>
                  <a:pt x="301" y="671"/>
                </a:cubicBezTo>
                <a:cubicBezTo>
                  <a:pt x="301" y="618"/>
                  <a:pt x="344" y="576"/>
                  <a:pt x="396" y="576"/>
                </a:cubicBezTo>
                <a:cubicBezTo>
                  <a:pt x="576" y="576"/>
                  <a:pt x="576" y="576"/>
                  <a:pt x="576" y="576"/>
                </a:cubicBezTo>
                <a:cubicBezTo>
                  <a:pt x="576" y="396"/>
                  <a:pt x="576" y="396"/>
                  <a:pt x="576" y="396"/>
                </a:cubicBezTo>
                <a:cubicBezTo>
                  <a:pt x="576" y="344"/>
                  <a:pt x="618" y="301"/>
                  <a:pt x="670" y="301"/>
                </a:cubicBezTo>
                <a:cubicBezTo>
                  <a:pt x="698" y="301"/>
                  <a:pt x="698" y="301"/>
                  <a:pt x="698" y="301"/>
                </a:cubicBezTo>
                <a:cubicBezTo>
                  <a:pt x="750" y="301"/>
                  <a:pt x="793" y="344"/>
                  <a:pt x="793" y="396"/>
                </a:cubicBezTo>
                <a:cubicBezTo>
                  <a:pt x="793" y="576"/>
                  <a:pt x="793" y="576"/>
                  <a:pt x="793" y="576"/>
                </a:cubicBezTo>
                <a:cubicBezTo>
                  <a:pt x="973" y="576"/>
                  <a:pt x="973" y="576"/>
                  <a:pt x="973" y="576"/>
                </a:cubicBezTo>
                <a:cubicBezTo>
                  <a:pt x="1025" y="576"/>
                  <a:pt x="1068" y="618"/>
                  <a:pt x="1068" y="671"/>
                </a:cubicBezTo>
                <a:lnTo>
                  <a:pt x="1068" y="698"/>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33" name="Google Shape;133;p46"/>
          <p:cNvSpPr/>
          <p:nvPr/>
        </p:nvSpPr>
        <p:spPr>
          <a:xfrm>
            <a:off x="11751760" y="6395717"/>
            <a:ext cx="443416" cy="322249"/>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pic>
        <p:nvPicPr>
          <p:cNvPr id="134" name="Google Shape;134;p46"/>
          <p:cNvPicPr preferRelativeResize="0"/>
          <p:nvPr/>
        </p:nvPicPr>
        <p:blipFill rotWithShape="1">
          <a:blip r:embed="rId2">
            <a:alphaModFix/>
          </a:blip>
          <a:srcRect b="0" l="0" r="0" t="0"/>
          <a:stretch/>
        </p:blipFill>
        <p:spPr>
          <a:xfrm rot="-5400000">
            <a:off x="11308102" y="5505385"/>
            <a:ext cx="1330737" cy="443416"/>
          </a:xfrm>
          <a:prstGeom prst="rect">
            <a:avLst/>
          </a:prstGeom>
          <a:noFill/>
          <a:ln>
            <a:noFill/>
          </a:ln>
        </p:spPr>
      </p:pic>
      <p:sp>
        <p:nvSpPr>
          <p:cNvPr id="135" name="Google Shape;135;p46"/>
          <p:cNvSpPr txBox="1"/>
          <p:nvPr/>
        </p:nvSpPr>
        <p:spPr>
          <a:xfrm>
            <a:off x="11751760" y="6395208"/>
            <a:ext cx="440239" cy="246221"/>
          </a:xfrm>
          <a:prstGeom prst="rect">
            <a:avLst/>
          </a:prstGeom>
          <a:noFill/>
          <a:ln>
            <a:noFill/>
          </a:ln>
        </p:spPr>
        <p:txBody>
          <a:bodyPr anchorCtr="0" anchor="b" bIns="0" lIns="0" spcFirstLastPara="1" rIns="0" wrap="square" tIns="0">
            <a:noAutofit/>
          </a:bodyPr>
          <a:lstStyle/>
          <a:p>
            <a:pPr indent="0" lvl="0" marL="0" marR="0" rtl="0" algn="ctr">
              <a:lnSpc>
                <a:spcPct val="100000"/>
              </a:lnSpc>
              <a:spcBef>
                <a:spcPts val="0"/>
              </a:spcBef>
              <a:spcAft>
                <a:spcPts val="0"/>
              </a:spcAft>
              <a:buClr>
                <a:srgbClr val="000000"/>
              </a:buClr>
              <a:buSzPts val="1000"/>
              <a:buFont typeface="Arial"/>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p:cSld name="Title and Content">
    <p:spTree>
      <p:nvGrpSpPr>
        <p:cNvPr id="136" name="Shape 136"/>
        <p:cNvGrpSpPr/>
        <p:nvPr/>
      </p:nvGrpSpPr>
      <p:grpSpPr>
        <a:xfrm>
          <a:off x="0" y="0"/>
          <a:ext cx="0" cy="0"/>
          <a:chOff x="0" y="0"/>
          <a:chExt cx="0" cy="0"/>
        </a:xfrm>
      </p:grpSpPr>
      <p:sp>
        <p:nvSpPr>
          <p:cNvPr id="137" name="Google Shape;137;p47"/>
          <p:cNvSpPr txBox="1"/>
          <p:nvPr>
            <p:ph type="title"/>
          </p:nvPr>
        </p:nvSpPr>
        <p:spPr>
          <a:xfrm>
            <a:off x="548783" y="403624"/>
            <a:ext cx="11076268" cy="521208"/>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dk1"/>
              </a:buClr>
              <a:buSzPts val="3200"/>
              <a:buFont typeface="Arial"/>
              <a:buNone/>
              <a:defRPr b="1" i="0" sz="3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38" name="Google Shape;138;p47"/>
          <p:cNvSpPr txBox="1"/>
          <p:nvPr>
            <p:ph idx="1" type="body"/>
          </p:nvPr>
        </p:nvSpPr>
        <p:spPr>
          <a:xfrm>
            <a:off x="548783" y="1308880"/>
            <a:ext cx="11076268" cy="4906726"/>
          </a:xfrm>
          <a:prstGeom prst="rect">
            <a:avLst/>
          </a:prstGeom>
          <a:noFill/>
          <a:ln>
            <a:noFill/>
          </a:ln>
        </p:spPr>
        <p:txBody>
          <a:bodyPr anchorCtr="0" anchor="t" bIns="0" lIns="0" spcFirstLastPara="1" rIns="0" wrap="square" tIns="0">
            <a:noAutofit/>
          </a:bodyPr>
          <a:lstStyle>
            <a:lvl1pPr indent="-355600" lvl="0" marL="457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1pPr>
            <a:lvl2pPr indent="-342900" lvl="1" marL="914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42900" lvl="2" marL="1371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81000" lvl="5" marL="27432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6pPr>
            <a:lvl7pPr indent="-381000" lvl="6" marL="32004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7pPr>
            <a:lvl8pPr indent="-381000" lvl="7" marL="3657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8pPr>
            <a:lvl9pPr indent="-381000" lvl="8" marL="41148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9pPr>
          </a:lstStyle>
          <a:p/>
        </p:txBody>
      </p:sp>
      <p:sp>
        <p:nvSpPr>
          <p:cNvPr id="139" name="Google Shape;139;p47"/>
          <p:cNvSpPr txBox="1"/>
          <p:nvPr>
            <p:ph idx="12" type="sldNum"/>
          </p:nvPr>
        </p:nvSpPr>
        <p:spPr>
          <a:xfrm>
            <a:off x="11752974" y="6473952"/>
            <a:ext cx="439026" cy="155448"/>
          </a:xfrm>
          <a:prstGeom prst="rect">
            <a:avLst/>
          </a:prstGeom>
          <a:noFill/>
          <a:ln>
            <a:noFill/>
          </a:ln>
        </p:spPr>
        <p:txBody>
          <a:bodyPr anchorCtr="0" anchor="ctr" bIns="0" lIns="0" spcFirstLastPara="1" rIns="0" wrap="square" tIns="0">
            <a:noAutofit/>
          </a:bodyPr>
          <a:lstStyle>
            <a:lvl1pPr indent="0" lvl="0" marL="0" marR="0" rtl="0" algn="ct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1pPr>
            <a:lvl2pPr indent="0" lvl="1" marL="0" marR="0" rtl="0" algn="ct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2pPr>
            <a:lvl3pPr indent="0" lvl="2" marL="0" marR="0" rtl="0" algn="ct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3pPr>
            <a:lvl4pPr indent="0" lvl="3" marL="0" marR="0" rtl="0" algn="ct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4pPr>
            <a:lvl5pPr indent="0" lvl="4" marL="0" marR="0" rtl="0" algn="ct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5pPr>
            <a:lvl6pPr indent="0" lvl="5" marL="0" marR="0" rtl="0" algn="ct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6pPr>
            <a:lvl7pPr indent="0" lvl="6" marL="0" marR="0" rtl="0" algn="ct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7pPr>
            <a:lvl8pPr indent="0" lvl="7" marL="0" marR="0" rtl="0" algn="ct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8pPr>
            <a:lvl9pPr indent="0" lvl="8" marL="0" marR="0" rtl="0" algn="ct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 No Background" showMasterSp="0">
  <p:cSld name="Title and Content - No Background">
    <p:spTree>
      <p:nvGrpSpPr>
        <p:cNvPr id="140" name="Shape 140"/>
        <p:cNvGrpSpPr/>
        <p:nvPr/>
      </p:nvGrpSpPr>
      <p:grpSpPr>
        <a:xfrm>
          <a:off x="0" y="0"/>
          <a:ext cx="0" cy="0"/>
          <a:chOff x="0" y="0"/>
          <a:chExt cx="0" cy="0"/>
        </a:xfrm>
      </p:grpSpPr>
      <p:sp>
        <p:nvSpPr>
          <p:cNvPr id="141" name="Google Shape;141;p61"/>
          <p:cNvSpPr txBox="1"/>
          <p:nvPr>
            <p:ph idx="11" type="ftr"/>
          </p:nvPr>
        </p:nvSpPr>
        <p:spPr>
          <a:xfrm>
            <a:off x="548926" y="6477642"/>
            <a:ext cx="2414601" cy="146515"/>
          </a:xfrm>
          <a:prstGeom prst="rect">
            <a:avLst/>
          </a:prstGeom>
          <a:noFill/>
          <a:ln>
            <a:noFill/>
          </a:ln>
        </p:spPr>
        <p:txBody>
          <a:bodyPr anchorCtr="0" anchor="ctr" bIns="0" lIns="0" spcFirstLastPara="1" rIns="0" wrap="square" tIns="0">
            <a:spAutoFit/>
          </a:bodyPr>
          <a:lstStyle>
            <a:lvl1pPr lvl="0" algn="l">
              <a:lnSpc>
                <a:spcPct val="100000"/>
              </a:lnSpc>
              <a:spcBef>
                <a:spcPts val="0"/>
              </a:spcBef>
              <a:spcAft>
                <a:spcPts val="0"/>
              </a:spcAft>
              <a:buClr>
                <a:srgbClr val="888888"/>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2" name="Google Shape;142;p61"/>
          <p:cNvSpPr txBox="1"/>
          <p:nvPr>
            <p:ph type="title"/>
          </p:nvPr>
        </p:nvSpPr>
        <p:spPr>
          <a:xfrm>
            <a:off x="548787" y="274323"/>
            <a:ext cx="11076267" cy="521209"/>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Clr>
                <a:schemeClr val="dk1"/>
              </a:buClr>
              <a:buSzPts val="3279"/>
              <a:buFont typeface="Arial"/>
              <a:buNone/>
              <a:defRPr b="0" i="0" sz="3279"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43" name="Google Shape;143;p61"/>
          <p:cNvSpPr/>
          <p:nvPr/>
        </p:nvSpPr>
        <p:spPr>
          <a:xfrm>
            <a:off x="205411" y="423416"/>
            <a:ext cx="200638" cy="200588"/>
          </a:xfrm>
          <a:custGeom>
            <a:rect b="b" l="l" r="r" t="t"/>
            <a:pathLst>
              <a:path extrusionOk="0" h="1368" w="1368">
                <a:moveTo>
                  <a:pt x="684" y="0"/>
                </a:moveTo>
                <a:cubicBezTo>
                  <a:pt x="307" y="0"/>
                  <a:pt x="0" y="307"/>
                  <a:pt x="0" y="684"/>
                </a:cubicBezTo>
                <a:cubicBezTo>
                  <a:pt x="0" y="1062"/>
                  <a:pt x="307" y="1368"/>
                  <a:pt x="684" y="1368"/>
                </a:cubicBezTo>
                <a:cubicBezTo>
                  <a:pt x="1062" y="1368"/>
                  <a:pt x="1368" y="1062"/>
                  <a:pt x="1368" y="684"/>
                </a:cubicBezTo>
                <a:cubicBezTo>
                  <a:pt x="1368" y="307"/>
                  <a:pt x="1062" y="0"/>
                  <a:pt x="684" y="0"/>
                </a:cubicBezTo>
                <a:close/>
                <a:moveTo>
                  <a:pt x="1068" y="698"/>
                </a:moveTo>
                <a:cubicBezTo>
                  <a:pt x="1068" y="751"/>
                  <a:pt x="1025" y="793"/>
                  <a:pt x="973" y="793"/>
                </a:cubicBezTo>
                <a:cubicBezTo>
                  <a:pt x="793" y="793"/>
                  <a:pt x="793" y="793"/>
                  <a:pt x="793" y="793"/>
                </a:cubicBezTo>
                <a:cubicBezTo>
                  <a:pt x="793" y="973"/>
                  <a:pt x="793" y="973"/>
                  <a:pt x="793" y="973"/>
                </a:cubicBezTo>
                <a:cubicBezTo>
                  <a:pt x="793" y="1025"/>
                  <a:pt x="750" y="1068"/>
                  <a:pt x="698" y="1068"/>
                </a:cubicBezTo>
                <a:cubicBezTo>
                  <a:pt x="670" y="1068"/>
                  <a:pt x="670" y="1068"/>
                  <a:pt x="670" y="1068"/>
                </a:cubicBezTo>
                <a:cubicBezTo>
                  <a:pt x="618" y="1068"/>
                  <a:pt x="576" y="1025"/>
                  <a:pt x="576" y="973"/>
                </a:cubicBezTo>
                <a:cubicBezTo>
                  <a:pt x="576" y="793"/>
                  <a:pt x="576" y="793"/>
                  <a:pt x="576" y="793"/>
                </a:cubicBezTo>
                <a:cubicBezTo>
                  <a:pt x="396" y="793"/>
                  <a:pt x="396" y="793"/>
                  <a:pt x="396" y="793"/>
                </a:cubicBezTo>
                <a:cubicBezTo>
                  <a:pt x="344" y="793"/>
                  <a:pt x="301" y="751"/>
                  <a:pt x="301" y="698"/>
                </a:cubicBezTo>
                <a:cubicBezTo>
                  <a:pt x="301" y="671"/>
                  <a:pt x="301" y="671"/>
                  <a:pt x="301" y="671"/>
                </a:cubicBezTo>
                <a:cubicBezTo>
                  <a:pt x="301" y="618"/>
                  <a:pt x="344" y="576"/>
                  <a:pt x="396" y="576"/>
                </a:cubicBezTo>
                <a:cubicBezTo>
                  <a:pt x="576" y="576"/>
                  <a:pt x="576" y="576"/>
                  <a:pt x="576" y="576"/>
                </a:cubicBezTo>
                <a:cubicBezTo>
                  <a:pt x="576" y="396"/>
                  <a:pt x="576" y="396"/>
                  <a:pt x="576" y="396"/>
                </a:cubicBezTo>
                <a:cubicBezTo>
                  <a:pt x="576" y="344"/>
                  <a:pt x="618" y="301"/>
                  <a:pt x="670" y="301"/>
                </a:cubicBezTo>
                <a:cubicBezTo>
                  <a:pt x="698" y="301"/>
                  <a:pt x="698" y="301"/>
                  <a:pt x="698" y="301"/>
                </a:cubicBezTo>
                <a:cubicBezTo>
                  <a:pt x="750" y="301"/>
                  <a:pt x="793" y="344"/>
                  <a:pt x="793" y="396"/>
                </a:cubicBezTo>
                <a:cubicBezTo>
                  <a:pt x="793" y="576"/>
                  <a:pt x="793" y="576"/>
                  <a:pt x="793" y="576"/>
                </a:cubicBezTo>
                <a:cubicBezTo>
                  <a:pt x="973" y="576"/>
                  <a:pt x="973" y="576"/>
                  <a:pt x="973" y="576"/>
                </a:cubicBezTo>
                <a:cubicBezTo>
                  <a:pt x="1025" y="576"/>
                  <a:pt x="1068" y="618"/>
                  <a:pt x="1068" y="671"/>
                </a:cubicBezTo>
                <a:lnTo>
                  <a:pt x="1068" y="698"/>
                </a:lnTo>
                <a:close/>
              </a:path>
            </a:pathLst>
          </a:custGeom>
          <a:solidFill>
            <a:schemeClr val="accent1"/>
          </a:solidFill>
          <a:ln>
            <a:noFill/>
          </a:ln>
        </p:spPr>
        <p:txBody>
          <a:bodyPr anchorCtr="0" anchor="t" bIns="40925" lIns="81825" spcFirstLastPara="1" rIns="81825" wrap="square" tIns="40925">
            <a:noAutofit/>
          </a:bodyPr>
          <a:lstStyle/>
          <a:p>
            <a:pPr indent="0" lvl="0" marL="0" marR="0" rtl="0" algn="l">
              <a:lnSpc>
                <a:spcPct val="100000"/>
              </a:lnSpc>
              <a:spcBef>
                <a:spcPts val="0"/>
              </a:spcBef>
              <a:spcAft>
                <a:spcPts val="0"/>
              </a:spcAft>
              <a:buClr>
                <a:srgbClr val="000000"/>
              </a:buClr>
              <a:buSzPts val="2116"/>
              <a:buFont typeface="Arial"/>
              <a:buNone/>
            </a:pPr>
            <a:r>
              <a:t/>
            </a:r>
            <a:endParaRPr b="0" i="0" sz="2116" u="none" cap="none" strike="noStrike">
              <a:solidFill>
                <a:srgbClr val="000000"/>
              </a:solidFill>
              <a:latin typeface="Arial"/>
              <a:ea typeface="Arial"/>
              <a:cs typeface="Arial"/>
              <a:sym typeface="Arial"/>
            </a:endParaRPr>
          </a:p>
        </p:txBody>
      </p:sp>
      <p:pic>
        <p:nvPicPr>
          <p:cNvPr id="144" name="Google Shape;144;p61"/>
          <p:cNvPicPr preferRelativeResize="0"/>
          <p:nvPr/>
        </p:nvPicPr>
        <p:blipFill rotWithShape="1">
          <a:blip r:embed="rId2">
            <a:alphaModFix/>
          </a:blip>
          <a:srcRect b="0" l="0" r="0" t="0"/>
          <a:stretch/>
        </p:blipFill>
        <p:spPr>
          <a:xfrm rot="-5400000">
            <a:off x="11308109" y="5505390"/>
            <a:ext cx="1330736" cy="443416"/>
          </a:xfrm>
          <a:prstGeom prst="rect">
            <a:avLst/>
          </a:prstGeom>
          <a:noFill/>
          <a:ln>
            <a:noFill/>
          </a:ln>
        </p:spPr>
      </p:pic>
      <p:sp>
        <p:nvSpPr>
          <p:cNvPr id="145" name="Google Shape;145;p61"/>
          <p:cNvSpPr txBox="1"/>
          <p:nvPr>
            <p:ph idx="1" type="body"/>
          </p:nvPr>
        </p:nvSpPr>
        <p:spPr>
          <a:xfrm>
            <a:off x="548787" y="1179583"/>
            <a:ext cx="11076267" cy="5211699"/>
          </a:xfrm>
          <a:prstGeom prst="rect">
            <a:avLst/>
          </a:prstGeom>
          <a:noFill/>
          <a:ln>
            <a:noFill/>
          </a:ln>
        </p:spPr>
        <p:txBody>
          <a:bodyPr anchorCtr="0" anchor="t" bIns="0" lIns="0" spcFirstLastPara="1" rIns="0" wrap="square" tIns="0">
            <a:noAutofit/>
          </a:bodyPr>
          <a:lstStyle>
            <a:lvl1pPr indent="-362966" lvl="0" marL="457200" marR="0" rtl="0" algn="l">
              <a:lnSpc>
                <a:spcPct val="90000"/>
              </a:lnSpc>
              <a:spcBef>
                <a:spcPts val="447"/>
              </a:spcBef>
              <a:spcAft>
                <a:spcPts val="0"/>
              </a:spcAft>
              <a:buClr>
                <a:schemeClr val="dk1"/>
              </a:buClr>
              <a:buSzPts val="2116"/>
              <a:buFont typeface="Arial"/>
              <a:buChar char="•"/>
              <a:defRPr b="0" i="0" sz="2116" u="none" cap="none" strike="noStrike">
                <a:solidFill>
                  <a:schemeClr val="dk1"/>
                </a:solidFill>
                <a:latin typeface="Arial"/>
                <a:ea typeface="Arial"/>
                <a:cs typeface="Arial"/>
                <a:sym typeface="Arial"/>
              </a:defRPr>
            </a:lvl1pPr>
            <a:lvl2pPr indent="-349504" lvl="1" marL="914400" marR="0" rtl="0" algn="l">
              <a:lnSpc>
                <a:spcPct val="90000"/>
              </a:lnSpc>
              <a:spcBef>
                <a:spcPts val="447"/>
              </a:spcBef>
              <a:spcAft>
                <a:spcPts val="0"/>
              </a:spcAft>
              <a:buClr>
                <a:schemeClr val="dk1"/>
              </a:buClr>
              <a:buSzPts val="1904"/>
              <a:buFont typeface="Arial"/>
              <a:buChar char="–"/>
              <a:defRPr b="0" i="0" sz="1904" u="none" cap="none" strike="noStrike">
                <a:solidFill>
                  <a:schemeClr val="dk1"/>
                </a:solidFill>
                <a:latin typeface="Arial"/>
                <a:ea typeface="Arial"/>
                <a:cs typeface="Arial"/>
                <a:sym typeface="Arial"/>
              </a:defRPr>
            </a:lvl2pPr>
            <a:lvl3pPr indent="-349504" lvl="2" marL="1371600" marR="0" rtl="0" algn="l">
              <a:lnSpc>
                <a:spcPct val="90000"/>
              </a:lnSpc>
              <a:spcBef>
                <a:spcPts val="447"/>
              </a:spcBef>
              <a:spcAft>
                <a:spcPts val="0"/>
              </a:spcAft>
              <a:buClr>
                <a:schemeClr val="dk1"/>
              </a:buClr>
              <a:buSzPts val="1904"/>
              <a:buFont typeface="Arial"/>
              <a:buChar char="-"/>
              <a:defRPr b="0" i="0" sz="1904" u="none" cap="none" strike="noStrike">
                <a:solidFill>
                  <a:schemeClr val="dk1"/>
                </a:solidFill>
                <a:latin typeface="Arial"/>
                <a:ea typeface="Arial"/>
                <a:cs typeface="Arial"/>
                <a:sym typeface="Arial"/>
              </a:defRPr>
            </a:lvl3pPr>
            <a:lvl4pPr indent="-349504" lvl="3" marL="1828800" marR="0" rtl="0" algn="l">
              <a:lnSpc>
                <a:spcPct val="90000"/>
              </a:lnSpc>
              <a:spcBef>
                <a:spcPts val="447"/>
              </a:spcBef>
              <a:spcAft>
                <a:spcPts val="0"/>
              </a:spcAft>
              <a:buClr>
                <a:schemeClr val="dk1"/>
              </a:buClr>
              <a:buSzPts val="1904"/>
              <a:buFont typeface="Arial"/>
              <a:buChar char="-"/>
              <a:defRPr b="0" i="0" sz="1904" u="none" cap="none" strike="noStrike">
                <a:solidFill>
                  <a:schemeClr val="dk1"/>
                </a:solidFill>
                <a:latin typeface="Arial"/>
                <a:ea typeface="Arial"/>
                <a:cs typeface="Arial"/>
                <a:sym typeface="Arial"/>
              </a:defRPr>
            </a:lvl4pPr>
            <a:lvl5pPr indent="-349504" lvl="4" marL="2286000" marR="0" rtl="0" algn="l">
              <a:lnSpc>
                <a:spcPct val="90000"/>
              </a:lnSpc>
              <a:spcBef>
                <a:spcPts val="447"/>
              </a:spcBef>
              <a:spcAft>
                <a:spcPts val="0"/>
              </a:spcAft>
              <a:buClr>
                <a:schemeClr val="dk1"/>
              </a:buClr>
              <a:buSzPts val="1904"/>
              <a:buFont typeface="Arial"/>
              <a:buChar char="-"/>
              <a:defRPr b="0" i="0" sz="1904" u="none" cap="none" strike="noStrike">
                <a:solidFill>
                  <a:schemeClr val="dk1"/>
                </a:solidFill>
                <a:latin typeface="Arial"/>
                <a:ea typeface="Arial"/>
                <a:cs typeface="Arial"/>
                <a:sym typeface="Arial"/>
              </a:defRPr>
            </a:lvl5pPr>
            <a:lvl6pPr indent="-362966" lvl="5" marL="2743200" marR="0" rtl="0" algn="l">
              <a:lnSpc>
                <a:spcPct val="100000"/>
              </a:lnSpc>
              <a:spcBef>
                <a:spcPts val="423"/>
              </a:spcBef>
              <a:spcAft>
                <a:spcPts val="0"/>
              </a:spcAft>
              <a:buClr>
                <a:schemeClr val="dk1"/>
              </a:buClr>
              <a:buSzPts val="2116"/>
              <a:buFont typeface="Arial"/>
              <a:buChar char="•"/>
              <a:defRPr b="0" i="0" sz="2116" u="none" cap="none" strike="noStrike">
                <a:solidFill>
                  <a:schemeClr val="dk1"/>
                </a:solidFill>
                <a:latin typeface="Arial"/>
                <a:ea typeface="Arial"/>
                <a:cs typeface="Arial"/>
                <a:sym typeface="Arial"/>
              </a:defRPr>
            </a:lvl6pPr>
            <a:lvl7pPr indent="-362966" lvl="6" marL="3200400" marR="0" rtl="0" algn="l">
              <a:lnSpc>
                <a:spcPct val="100000"/>
              </a:lnSpc>
              <a:spcBef>
                <a:spcPts val="423"/>
              </a:spcBef>
              <a:spcAft>
                <a:spcPts val="0"/>
              </a:spcAft>
              <a:buClr>
                <a:schemeClr val="dk1"/>
              </a:buClr>
              <a:buSzPts val="2116"/>
              <a:buFont typeface="Arial"/>
              <a:buChar char="•"/>
              <a:defRPr b="0" i="0" sz="2116" u="none" cap="none" strike="noStrike">
                <a:solidFill>
                  <a:schemeClr val="dk1"/>
                </a:solidFill>
                <a:latin typeface="Arial"/>
                <a:ea typeface="Arial"/>
                <a:cs typeface="Arial"/>
                <a:sym typeface="Arial"/>
              </a:defRPr>
            </a:lvl7pPr>
            <a:lvl8pPr indent="-362965" lvl="7" marL="3657600" marR="0" rtl="0" algn="l">
              <a:lnSpc>
                <a:spcPct val="100000"/>
              </a:lnSpc>
              <a:spcBef>
                <a:spcPts val="423"/>
              </a:spcBef>
              <a:spcAft>
                <a:spcPts val="0"/>
              </a:spcAft>
              <a:buClr>
                <a:schemeClr val="dk1"/>
              </a:buClr>
              <a:buSzPts val="2116"/>
              <a:buFont typeface="Arial"/>
              <a:buChar char="•"/>
              <a:defRPr b="0" i="0" sz="2116" u="none" cap="none" strike="noStrike">
                <a:solidFill>
                  <a:schemeClr val="dk1"/>
                </a:solidFill>
                <a:latin typeface="Arial"/>
                <a:ea typeface="Arial"/>
                <a:cs typeface="Arial"/>
                <a:sym typeface="Arial"/>
              </a:defRPr>
            </a:lvl8pPr>
            <a:lvl9pPr indent="-362965" lvl="8" marL="4114800" marR="0" rtl="0" algn="l">
              <a:lnSpc>
                <a:spcPct val="100000"/>
              </a:lnSpc>
              <a:spcBef>
                <a:spcPts val="423"/>
              </a:spcBef>
              <a:spcAft>
                <a:spcPts val="0"/>
              </a:spcAft>
              <a:buClr>
                <a:schemeClr val="dk1"/>
              </a:buClr>
              <a:buSzPts val="2116"/>
              <a:buFont typeface="Arial"/>
              <a:buChar char="•"/>
              <a:defRPr b="0" i="0" sz="2116" u="none" cap="none" strike="noStrike">
                <a:solidFill>
                  <a:schemeClr val="dk1"/>
                </a:solidFill>
                <a:latin typeface="Arial"/>
                <a:ea typeface="Arial"/>
                <a:cs typeface="Arial"/>
                <a:sym typeface="Arial"/>
              </a:defRPr>
            </a:lvl9pPr>
          </a:lstStyle>
          <a:p/>
        </p:txBody>
      </p:sp>
      <p:sp>
        <p:nvSpPr>
          <p:cNvPr id="146" name="Google Shape;146;p61"/>
          <p:cNvSpPr txBox="1"/>
          <p:nvPr/>
        </p:nvSpPr>
        <p:spPr>
          <a:xfrm>
            <a:off x="11751766" y="6395214"/>
            <a:ext cx="440240" cy="246221"/>
          </a:xfrm>
          <a:prstGeom prst="rect">
            <a:avLst/>
          </a:prstGeom>
          <a:noFill/>
          <a:ln>
            <a:noFill/>
          </a:ln>
        </p:spPr>
        <p:txBody>
          <a:bodyPr anchorCtr="0" anchor="b" bIns="0" lIns="0" spcFirstLastPara="1" rIns="0" wrap="square" tIns="0">
            <a:noAutofit/>
          </a:bodyPr>
          <a:lstStyle/>
          <a:p>
            <a:pPr indent="0" lvl="0" marL="0" marR="0" rtl="0" algn="ctr">
              <a:lnSpc>
                <a:spcPct val="100000"/>
              </a:lnSpc>
              <a:spcBef>
                <a:spcPts val="0"/>
              </a:spcBef>
              <a:spcAft>
                <a:spcPts val="0"/>
              </a:spcAft>
              <a:buClr>
                <a:srgbClr val="000000"/>
              </a:buClr>
              <a:buSzPts val="1058"/>
              <a:buFont typeface="Arial"/>
              <a:buNone/>
            </a:pPr>
            <a:fld id="{00000000-1234-1234-1234-123412341234}" type="slidenum">
              <a:rPr b="0" i="0" lang="en-US" sz="1058" u="none" cap="none" strike="noStrike">
                <a:solidFill>
                  <a:srgbClr val="000000"/>
                </a:solidFill>
                <a:latin typeface="Arial"/>
                <a:ea typeface="Arial"/>
                <a:cs typeface="Arial"/>
                <a:sym typeface="Arial"/>
              </a:rPr>
              <a:t>‹#›</a:t>
            </a:fld>
            <a:endParaRPr b="0" i="0" sz="1058"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 Product">
  <p:cSld name="Content w/ Product">
    <p:spTree>
      <p:nvGrpSpPr>
        <p:cNvPr id="28" name="Shape 28"/>
        <p:cNvGrpSpPr/>
        <p:nvPr/>
      </p:nvGrpSpPr>
      <p:grpSpPr>
        <a:xfrm>
          <a:off x="0" y="0"/>
          <a:ext cx="0" cy="0"/>
          <a:chOff x="0" y="0"/>
          <a:chExt cx="0" cy="0"/>
        </a:xfrm>
      </p:grpSpPr>
      <p:sp>
        <p:nvSpPr>
          <p:cNvPr id="29" name="Google Shape;29;p44"/>
          <p:cNvSpPr/>
          <p:nvPr>
            <p:ph idx="2" type="pic"/>
          </p:nvPr>
        </p:nvSpPr>
        <p:spPr>
          <a:xfrm>
            <a:off x="0" y="0"/>
            <a:ext cx="6568599" cy="6858000"/>
          </a:xfrm>
          <a:prstGeom prst="rect">
            <a:avLst/>
          </a:prstGeom>
          <a:noFill/>
          <a:ln>
            <a:noFill/>
          </a:ln>
        </p:spPr>
        <p:txBody>
          <a:bodyPr anchorCtr="0" anchor="ctr" bIns="45700" lIns="91425" spcFirstLastPara="1" rIns="91425" wrap="square" tIns="45700">
            <a:normAutofit/>
          </a:bodyPr>
          <a:lstStyle>
            <a:lvl1pPr lvl="0" marR="0" rtl="0" algn="ctr">
              <a:lnSpc>
                <a:spcPct val="90000"/>
              </a:lnSpc>
              <a:spcBef>
                <a:spcPts val="1000"/>
              </a:spcBef>
              <a:spcAft>
                <a:spcPts val="0"/>
              </a:spcAft>
              <a:buClr>
                <a:schemeClr val="accent1"/>
              </a:buClr>
              <a:buSzPts val="2400"/>
              <a:buFont typeface="Arial"/>
              <a:buNone/>
              <a:defRPr b="0" i="0" sz="2400" u="none" cap="none" strike="noStrike">
                <a:solidFill>
                  <a:schemeClr val="accent1"/>
                </a:solidFill>
                <a:latin typeface="Calibri"/>
                <a:ea typeface="Calibri"/>
                <a:cs typeface="Calibri"/>
                <a:sym typeface="Calibri"/>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0" name="Google Shape;30;p44"/>
          <p:cNvSpPr txBox="1"/>
          <p:nvPr>
            <p:ph idx="1" type="body"/>
          </p:nvPr>
        </p:nvSpPr>
        <p:spPr>
          <a:xfrm>
            <a:off x="6837065" y="1307593"/>
            <a:ext cx="4708781" cy="4919589"/>
          </a:xfrm>
          <a:prstGeom prst="rect">
            <a:avLst/>
          </a:prstGeom>
          <a:noFill/>
          <a:ln>
            <a:noFill/>
          </a:ln>
        </p:spPr>
        <p:txBody>
          <a:bodyPr anchorCtr="0" anchor="t" bIns="0" lIns="0" spcFirstLastPara="1" rIns="0" wrap="square" tIns="0">
            <a:normAutofit/>
          </a:bodyPr>
          <a:lstStyle>
            <a:lvl1pPr indent="-355600" lvl="0" marL="457200" algn="l">
              <a:lnSpc>
                <a:spcPct val="90000"/>
              </a:lnSpc>
              <a:spcBef>
                <a:spcPts val="500"/>
              </a:spcBef>
              <a:spcAft>
                <a:spcPts val="0"/>
              </a:spcAft>
              <a:buClr>
                <a:schemeClr val="dk1"/>
              </a:buClr>
              <a:buSzPts val="2000"/>
              <a:buFont typeface="Arial"/>
              <a:buChar char="•"/>
              <a:defRPr sz="2000">
                <a:solidFill>
                  <a:schemeClr val="dk1"/>
                </a:solidFill>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Font typeface="Arial"/>
              <a:buChar char="–"/>
              <a:defRPr sz="1800">
                <a:solidFill>
                  <a:schemeClr val="dk1"/>
                </a:solidFill>
                <a:latin typeface="Arial"/>
                <a:ea typeface="Arial"/>
                <a:cs typeface="Arial"/>
                <a:sym typeface="Arial"/>
              </a:defRPr>
            </a:lvl2pPr>
            <a:lvl3pPr indent="-342900" lvl="2" marL="1371600" algn="l">
              <a:lnSpc>
                <a:spcPct val="90000"/>
              </a:lnSpc>
              <a:spcBef>
                <a:spcPts val="500"/>
              </a:spcBef>
              <a:spcAft>
                <a:spcPts val="0"/>
              </a:spcAft>
              <a:buClr>
                <a:schemeClr val="dk1"/>
              </a:buClr>
              <a:buSzPts val="1800"/>
              <a:buFont typeface="Arial"/>
              <a:buChar char="-"/>
              <a:defRPr sz="1800">
                <a:solidFill>
                  <a:schemeClr val="dk1"/>
                </a:solidFill>
                <a:latin typeface="Arial"/>
                <a:ea typeface="Arial"/>
                <a:cs typeface="Arial"/>
                <a:sym typeface="Arial"/>
              </a:defRPr>
            </a:lvl3pPr>
            <a:lvl4pPr indent="-342900" lvl="3" marL="1828800" algn="l">
              <a:lnSpc>
                <a:spcPct val="90000"/>
              </a:lnSpc>
              <a:spcBef>
                <a:spcPts val="500"/>
              </a:spcBef>
              <a:spcAft>
                <a:spcPts val="0"/>
              </a:spcAft>
              <a:buClr>
                <a:schemeClr val="dk1"/>
              </a:buClr>
              <a:buSzPts val="1800"/>
              <a:buFont typeface="Arial"/>
              <a:buChar char="-"/>
              <a:defRPr sz="1800">
                <a:solidFill>
                  <a:schemeClr val="dk1"/>
                </a:solidFill>
                <a:latin typeface="Arial"/>
                <a:ea typeface="Arial"/>
                <a:cs typeface="Arial"/>
                <a:sym typeface="Arial"/>
              </a:defRPr>
            </a:lvl4pPr>
            <a:lvl5pPr indent="-342900" lvl="4" marL="2286000" algn="l">
              <a:lnSpc>
                <a:spcPct val="90000"/>
              </a:lnSpc>
              <a:spcBef>
                <a:spcPts val="500"/>
              </a:spcBef>
              <a:spcAft>
                <a:spcPts val="0"/>
              </a:spcAft>
              <a:buClr>
                <a:schemeClr val="dk1"/>
              </a:buClr>
              <a:buSzPts val="1800"/>
              <a:buFont typeface="Arial"/>
              <a:buChar char="-"/>
              <a:defRPr sz="1800">
                <a:solidFill>
                  <a:schemeClr val="dk1"/>
                </a:solidFill>
                <a:latin typeface="Arial"/>
                <a:ea typeface="Arial"/>
                <a:cs typeface="Arial"/>
                <a:sym typeface="Arial"/>
              </a:defRPr>
            </a:lvl5pPr>
            <a:lvl6pPr indent="-381000" lvl="5" marL="2743200" algn="l">
              <a:lnSpc>
                <a:spcPct val="90000"/>
              </a:lnSpc>
              <a:spcBef>
                <a:spcPts val="500"/>
              </a:spcBef>
              <a:spcAft>
                <a:spcPts val="0"/>
              </a:spcAft>
              <a:buClr>
                <a:schemeClr val="dk1"/>
              </a:buClr>
              <a:buSzPts val="2400"/>
              <a:buChar char="•"/>
              <a:defRPr sz="2400"/>
            </a:lvl6pPr>
            <a:lvl7pPr indent="-381000" lvl="6" marL="3200400" algn="l">
              <a:lnSpc>
                <a:spcPct val="90000"/>
              </a:lnSpc>
              <a:spcBef>
                <a:spcPts val="500"/>
              </a:spcBef>
              <a:spcAft>
                <a:spcPts val="0"/>
              </a:spcAft>
              <a:buClr>
                <a:schemeClr val="dk1"/>
              </a:buClr>
              <a:buSzPts val="2400"/>
              <a:buChar char="•"/>
              <a:defRPr sz="2400"/>
            </a:lvl7pPr>
            <a:lvl8pPr indent="-381000" lvl="7" marL="3657600" algn="l">
              <a:lnSpc>
                <a:spcPct val="90000"/>
              </a:lnSpc>
              <a:spcBef>
                <a:spcPts val="500"/>
              </a:spcBef>
              <a:spcAft>
                <a:spcPts val="0"/>
              </a:spcAft>
              <a:buClr>
                <a:schemeClr val="dk1"/>
              </a:buClr>
              <a:buSzPts val="2400"/>
              <a:buChar char="•"/>
              <a:defRPr sz="2400"/>
            </a:lvl8pPr>
            <a:lvl9pPr indent="-381000" lvl="8" marL="4114800" algn="l">
              <a:lnSpc>
                <a:spcPct val="90000"/>
              </a:lnSpc>
              <a:spcBef>
                <a:spcPts val="500"/>
              </a:spcBef>
              <a:spcAft>
                <a:spcPts val="0"/>
              </a:spcAft>
              <a:buClr>
                <a:schemeClr val="dk1"/>
              </a:buClr>
              <a:buSzPts val="2400"/>
              <a:buChar char="•"/>
              <a:defRPr sz="2400"/>
            </a:lvl9pPr>
          </a:lstStyle>
          <a:p/>
        </p:txBody>
      </p:sp>
      <p:sp>
        <p:nvSpPr>
          <p:cNvPr id="31" name="Google Shape;31;p44"/>
          <p:cNvSpPr txBox="1"/>
          <p:nvPr>
            <p:ph type="title"/>
          </p:nvPr>
        </p:nvSpPr>
        <p:spPr>
          <a:xfrm>
            <a:off x="6837064" y="402336"/>
            <a:ext cx="4708781" cy="521208"/>
          </a:xfrm>
          <a:prstGeom prst="rect">
            <a:avLst/>
          </a:prstGeom>
          <a:noFill/>
          <a:ln>
            <a:noFill/>
          </a:ln>
        </p:spPr>
        <p:txBody>
          <a:bodyPr anchorCtr="0" anchor="t" bIns="0" lIns="0" spcFirstLastPara="1" rIns="0" wrap="square" tIns="0">
            <a:normAutofit/>
          </a:bodyPr>
          <a:lstStyle>
            <a:lvl1pPr lvl="0" algn="l">
              <a:lnSpc>
                <a:spcPct val="100000"/>
              </a:lnSpc>
              <a:spcBef>
                <a:spcPts val="0"/>
              </a:spcBef>
              <a:spcAft>
                <a:spcPts val="0"/>
              </a:spcAft>
              <a:buClr>
                <a:schemeClr val="dk1"/>
              </a:buClr>
              <a:buSzPts val="3200"/>
              <a:buFont typeface="Arial"/>
              <a:buNone/>
              <a:defRPr b="1" sz="3200" cap="none">
                <a:solidFill>
                  <a:schemeClr val="dk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 name="Google Shape;32;p44"/>
          <p:cNvSpPr txBox="1"/>
          <p:nvPr>
            <p:ph idx="12" type="sldNum"/>
          </p:nvPr>
        </p:nvSpPr>
        <p:spPr>
          <a:xfrm>
            <a:off x="11752974" y="6473952"/>
            <a:ext cx="439026" cy="155448"/>
          </a:xfrm>
          <a:prstGeom prst="rect">
            <a:avLst/>
          </a:prstGeom>
          <a:noFill/>
          <a:ln>
            <a:noFill/>
          </a:ln>
        </p:spPr>
        <p:txBody>
          <a:bodyPr anchorCtr="0" anchor="ctr" bIns="0" lIns="0" spcFirstLastPara="1" rIns="0" wrap="square" tIns="0">
            <a:noAutofit/>
          </a:bodyPr>
          <a:lstStyle>
            <a:lvl1pPr indent="0" lvl="0" marL="0" marR="0" algn="ct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losing Slide_Color" showMasterSp="0">
  <p:cSld name="Closing Slide_Color">
    <p:bg>
      <p:bgPr>
        <a:gradFill>
          <a:gsLst>
            <a:gs pos="0">
              <a:srgbClr val="F2A11F"/>
            </a:gs>
            <a:gs pos="33000">
              <a:srgbClr val="EC5124"/>
            </a:gs>
            <a:gs pos="67000">
              <a:srgbClr val="D32A27"/>
            </a:gs>
            <a:gs pos="100000">
              <a:srgbClr val="7A425E"/>
            </a:gs>
          </a:gsLst>
          <a:lin ang="8100000" scaled="0"/>
        </a:gradFill>
      </p:bgPr>
    </p:bg>
    <p:spTree>
      <p:nvGrpSpPr>
        <p:cNvPr id="33" name="Shape 33"/>
        <p:cNvGrpSpPr/>
        <p:nvPr/>
      </p:nvGrpSpPr>
      <p:grpSpPr>
        <a:xfrm>
          <a:off x="0" y="0"/>
          <a:ext cx="0" cy="0"/>
          <a:chOff x="0" y="0"/>
          <a:chExt cx="0" cy="0"/>
        </a:xfrm>
      </p:grpSpPr>
      <p:grpSp>
        <p:nvGrpSpPr>
          <p:cNvPr id="34" name="Google Shape;34;p48"/>
          <p:cNvGrpSpPr/>
          <p:nvPr/>
        </p:nvGrpSpPr>
        <p:grpSpPr>
          <a:xfrm rot="-5400000">
            <a:off x="373582" y="2655459"/>
            <a:ext cx="6856214" cy="1545292"/>
            <a:chOff x="541049" y="2649538"/>
            <a:chExt cx="9285724" cy="2092325"/>
          </a:xfrm>
        </p:grpSpPr>
        <p:sp>
          <p:nvSpPr>
            <p:cNvPr id="35" name="Google Shape;35;p48"/>
            <p:cNvSpPr/>
            <p:nvPr/>
          </p:nvSpPr>
          <p:spPr>
            <a:xfrm>
              <a:off x="541049" y="2809876"/>
              <a:ext cx="963613" cy="1928813"/>
            </a:xfrm>
            <a:custGeom>
              <a:rect b="b" l="l" r="r" t="t"/>
              <a:pathLst>
                <a:path extrusionOk="0" h="600" w="301">
                  <a:moveTo>
                    <a:pt x="57" y="458"/>
                  </a:moveTo>
                  <a:cubicBezTo>
                    <a:pt x="57" y="235"/>
                    <a:pt x="57" y="235"/>
                    <a:pt x="57" y="235"/>
                  </a:cubicBezTo>
                  <a:cubicBezTo>
                    <a:pt x="0" y="235"/>
                    <a:pt x="0" y="235"/>
                    <a:pt x="0" y="235"/>
                  </a:cubicBezTo>
                  <a:cubicBezTo>
                    <a:pt x="0" y="121"/>
                    <a:pt x="0" y="121"/>
                    <a:pt x="0" y="121"/>
                  </a:cubicBezTo>
                  <a:cubicBezTo>
                    <a:pt x="57" y="121"/>
                    <a:pt x="57" y="121"/>
                    <a:pt x="57" y="121"/>
                  </a:cubicBezTo>
                  <a:cubicBezTo>
                    <a:pt x="57" y="0"/>
                    <a:pt x="57" y="0"/>
                    <a:pt x="57" y="0"/>
                  </a:cubicBezTo>
                  <a:cubicBezTo>
                    <a:pt x="190" y="0"/>
                    <a:pt x="190" y="0"/>
                    <a:pt x="190" y="0"/>
                  </a:cubicBezTo>
                  <a:cubicBezTo>
                    <a:pt x="190" y="121"/>
                    <a:pt x="190" y="121"/>
                    <a:pt x="190" y="121"/>
                  </a:cubicBezTo>
                  <a:cubicBezTo>
                    <a:pt x="301" y="121"/>
                    <a:pt x="301" y="121"/>
                    <a:pt x="301" y="121"/>
                  </a:cubicBezTo>
                  <a:cubicBezTo>
                    <a:pt x="301" y="235"/>
                    <a:pt x="301" y="235"/>
                    <a:pt x="301" y="235"/>
                  </a:cubicBezTo>
                  <a:cubicBezTo>
                    <a:pt x="190" y="235"/>
                    <a:pt x="190" y="235"/>
                    <a:pt x="190" y="235"/>
                  </a:cubicBezTo>
                  <a:cubicBezTo>
                    <a:pt x="190" y="436"/>
                    <a:pt x="190" y="436"/>
                    <a:pt x="190" y="436"/>
                  </a:cubicBezTo>
                  <a:cubicBezTo>
                    <a:pt x="190" y="467"/>
                    <a:pt x="203" y="482"/>
                    <a:pt x="233" y="482"/>
                  </a:cubicBezTo>
                  <a:cubicBezTo>
                    <a:pt x="258" y="482"/>
                    <a:pt x="280" y="476"/>
                    <a:pt x="299" y="465"/>
                  </a:cubicBezTo>
                  <a:cubicBezTo>
                    <a:pt x="299" y="573"/>
                    <a:pt x="299" y="573"/>
                    <a:pt x="299" y="573"/>
                  </a:cubicBezTo>
                  <a:cubicBezTo>
                    <a:pt x="271" y="590"/>
                    <a:pt x="239" y="600"/>
                    <a:pt x="194" y="600"/>
                  </a:cubicBezTo>
                  <a:cubicBezTo>
                    <a:pt x="112" y="600"/>
                    <a:pt x="57" y="568"/>
                    <a:pt x="57" y="458"/>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6" name="Google Shape;36;p48"/>
            <p:cNvSpPr/>
            <p:nvPr/>
          </p:nvSpPr>
          <p:spPr>
            <a:xfrm>
              <a:off x="1708151" y="2649538"/>
              <a:ext cx="1382713" cy="2063750"/>
            </a:xfrm>
            <a:custGeom>
              <a:rect b="b" l="l" r="r" t="t"/>
              <a:pathLst>
                <a:path extrusionOk="0" h="642" w="432">
                  <a:moveTo>
                    <a:pt x="0" y="0"/>
                  </a:moveTo>
                  <a:cubicBezTo>
                    <a:pt x="134" y="0"/>
                    <a:pt x="134" y="0"/>
                    <a:pt x="134" y="0"/>
                  </a:cubicBezTo>
                  <a:cubicBezTo>
                    <a:pt x="134" y="237"/>
                    <a:pt x="134" y="237"/>
                    <a:pt x="134" y="237"/>
                  </a:cubicBezTo>
                  <a:cubicBezTo>
                    <a:pt x="165" y="198"/>
                    <a:pt x="204" y="162"/>
                    <a:pt x="272" y="162"/>
                  </a:cubicBezTo>
                  <a:cubicBezTo>
                    <a:pt x="373" y="162"/>
                    <a:pt x="432" y="229"/>
                    <a:pt x="432" y="337"/>
                  </a:cubicBezTo>
                  <a:cubicBezTo>
                    <a:pt x="432" y="642"/>
                    <a:pt x="432" y="642"/>
                    <a:pt x="432" y="642"/>
                  </a:cubicBezTo>
                  <a:cubicBezTo>
                    <a:pt x="298" y="642"/>
                    <a:pt x="298" y="642"/>
                    <a:pt x="298" y="642"/>
                  </a:cubicBezTo>
                  <a:cubicBezTo>
                    <a:pt x="298" y="379"/>
                    <a:pt x="298" y="379"/>
                    <a:pt x="298" y="379"/>
                  </a:cubicBezTo>
                  <a:cubicBezTo>
                    <a:pt x="298" y="316"/>
                    <a:pt x="269" y="283"/>
                    <a:pt x="218" y="283"/>
                  </a:cubicBezTo>
                  <a:cubicBezTo>
                    <a:pt x="166" y="283"/>
                    <a:pt x="134" y="316"/>
                    <a:pt x="134" y="379"/>
                  </a:cubicBezTo>
                  <a:cubicBezTo>
                    <a:pt x="134" y="642"/>
                    <a:pt x="134" y="642"/>
                    <a:pt x="134" y="642"/>
                  </a:cubicBezTo>
                  <a:cubicBezTo>
                    <a:pt x="0" y="642"/>
                    <a:pt x="0" y="642"/>
                    <a:pt x="0" y="642"/>
                  </a:cubicBezTo>
                  <a:lnTo>
                    <a:pt x="0" y="0"/>
                  </a:lnTo>
                  <a:close/>
                </a:path>
              </a:pathLst>
            </a:cu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7" name="Google Shape;37;p48"/>
            <p:cNvSpPr/>
            <p:nvPr/>
          </p:nvSpPr>
          <p:spPr>
            <a:xfrm>
              <a:off x="3261304" y="3179763"/>
              <a:ext cx="1390650" cy="1562100"/>
            </a:xfrm>
            <a:custGeom>
              <a:rect b="b" l="l" r="r" t="t"/>
              <a:pathLst>
                <a:path extrusionOk="0" h="486" w="434">
                  <a:moveTo>
                    <a:pt x="0" y="342"/>
                  </a:moveTo>
                  <a:cubicBezTo>
                    <a:pt x="0" y="340"/>
                    <a:pt x="0" y="340"/>
                    <a:pt x="0" y="340"/>
                  </a:cubicBezTo>
                  <a:cubicBezTo>
                    <a:pt x="0" y="237"/>
                    <a:pt x="78" y="189"/>
                    <a:pt x="190" y="189"/>
                  </a:cubicBezTo>
                  <a:cubicBezTo>
                    <a:pt x="237" y="189"/>
                    <a:pt x="272" y="197"/>
                    <a:pt x="305" y="209"/>
                  </a:cubicBezTo>
                  <a:cubicBezTo>
                    <a:pt x="305" y="201"/>
                    <a:pt x="305" y="201"/>
                    <a:pt x="305" y="201"/>
                  </a:cubicBezTo>
                  <a:cubicBezTo>
                    <a:pt x="305" y="145"/>
                    <a:pt x="271" y="115"/>
                    <a:pt x="204" y="115"/>
                  </a:cubicBezTo>
                  <a:cubicBezTo>
                    <a:pt x="153" y="115"/>
                    <a:pt x="117" y="124"/>
                    <a:pt x="74" y="140"/>
                  </a:cubicBezTo>
                  <a:cubicBezTo>
                    <a:pt x="40" y="38"/>
                    <a:pt x="40" y="38"/>
                    <a:pt x="40" y="38"/>
                  </a:cubicBezTo>
                  <a:cubicBezTo>
                    <a:pt x="92" y="15"/>
                    <a:pt x="143" y="0"/>
                    <a:pt x="223" y="0"/>
                  </a:cubicBezTo>
                  <a:cubicBezTo>
                    <a:pt x="296" y="0"/>
                    <a:pt x="349" y="20"/>
                    <a:pt x="383" y="53"/>
                  </a:cubicBezTo>
                  <a:cubicBezTo>
                    <a:pt x="418" y="88"/>
                    <a:pt x="434" y="140"/>
                    <a:pt x="434" y="204"/>
                  </a:cubicBezTo>
                  <a:cubicBezTo>
                    <a:pt x="434" y="477"/>
                    <a:pt x="434" y="477"/>
                    <a:pt x="434" y="477"/>
                  </a:cubicBezTo>
                  <a:cubicBezTo>
                    <a:pt x="304" y="477"/>
                    <a:pt x="304" y="477"/>
                    <a:pt x="304" y="477"/>
                  </a:cubicBezTo>
                  <a:cubicBezTo>
                    <a:pt x="304" y="426"/>
                    <a:pt x="304" y="426"/>
                    <a:pt x="304" y="426"/>
                  </a:cubicBezTo>
                  <a:cubicBezTo>
                    <a:pt x="272" y="462"/>
                    <a:pt x="227" y="486"/>
                    <a:pt x="162" y="486"/>
                  </a:cubicBezTo>
                  <a:cubicBezTo>
                    <a:pt x="73" y="486"/>
                    <a:pt x="0" y="435"/>
                    <a:pt x="0" y="342"/>
                  </a:cubicBezTo>
                  <a:close/>
                  <a:moveTo>
                    <a:pt x="307" y="311"/>
                  </a:moveTo>
                  <a:cubicBezTo>
                    <a:pt x="307" y="287"/>
                    <a:pt x="307" y="287"/>
                    <a:pt x="307" y="287"/>
                  </a:cubicBezTo>
                  <a:cubicBezTo>
                    <a:pt x="284" y="277"/>
                    <a:pt x="254" y="270"/>
                    <a:pt x="222" y="270"/>
                  </a:cubicBezTo>
                  <a:cubicBezTo>
                    <a:pt x="164" y="270"/>
                    <a:pt x="129" y="292"/>
                    <a:pt x="129" y="335"/>
                  </a:cubicBezTo>
                  <a:cubicBezTo>
                    <a:pt x="129" y="336"/>
                    <a:pt x="129" y="336"/>
                    <a:pt x="129" y="336"/>
                  </a:cubicBezTo>
                  <a:cubicBezTo>
                    <a:pt x="129" y="372"/>
                    <a:pt x="159" y="394"/>
                    <a:pt x="202" y="394"/>
                  </a:cubicBezTo>
                  <a:cubicBezTo>
                    <a:pt x="265" y="394"/>
                    <a:pt x="307" y="359"/>
                    <a:pt x="307" y="311"/>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8" name="Google Shape;38;p48"/>
            <p:cNvSpPr/>
            <p:nvPr/>
          </p:nvSpPr>
          <p:spPr>
            <a:xfrm>
              <a:off x="4859916" y="3170238"/>
              <a:ext cx="1384300" cy="1543050"/>
            </a:xfrm>
            <a:custGeom>
              <a:rect b="b" l="l" r="r" t="t"/>
              <a:pathLst>
                <a:path extrusionOk="0" h="480" w="432">
                  <a:moveTo>
                    <a:pt x="0" y="9"/>
                  </a:moveTo>
                  <a:cubicBezTo>
                    <a:pt x="133" y="9"/>
                    <a:pt x="133" y="9"/>
                    <a:pt x="133" y="9"/>
                  </a:cubicBezTo>
                  <a:cubicBezTo>
                    <a:pt x="133" y="75"/>
                    <a:pt x="133" y="75"/>
                    <a:pt x="133" y="75"/>
                  </a:cubicBezTo>
                  <a:cubicBezTo>
                    <a:pt x="164" y="36"/>
                    <a:pt x="204" y="0"/>
                    <a:pt x="272" y="0"/>
                  </a:cubicBezTo>
                  <a:cubicBezTo>
                    <a:pt x="373" y="0"/>
                    <a:pt x="432" y="67"/>
                    <a:pt x="432" y="175"/>
                  </a:cubicBezTo>
                  <a:cubicBezTo>
                    <a:pt x="432" y="480"/>
                    <a:pt x="432" y="480"/>
                    <a:pt x="432" y="480"/>
                  </a:cubicBezTo>
                  <a:cubicBezTo>
                    <a:pt x="298" y="480"/>
                    <a:pt x="298" y="480"/>
                    <a:pt x="298" y="480"/>
                  </a:cubicBezTo>
                  <a:cubicBezTo>
                    <a:pt x="298" y="217"/>
                    <a:pt x="298" y="217"/>
                    <a:pt x="298" y="217"/>
                  </a:cubicBezTo>
                  <a:cubicBezTo>
                    <a:pt x="298" y="154"/>
                    <a:pt x="268" y="121"/>
                    <a:pt x="217" y="121"/>
                  </a:cubicBezTo>
                  <a:cubicBezTo>
                    <a:pt x="166" y="121"/>
                    <a:pt x="133" y="154"/>
                    <a:pt x="133" y="217"/>
                  </a:cubicBezTo>
                  <a:cubicBezTo>
                    <a:pt x="133" y="480"/>
                    <a:pt x="133" y="480"/>
                    <a:pt x="133" y="480"/>
                  </a:cubicBezTo>
                  <a:cubicBezTo>
                    <a:pt x="0" y="480"/>
                    <a:pt x="0" y="480"/>
                    <a:pt x="0" y="480"/>
                  </a:cubicBezTo>
                  <a:lnTo>
                    <a:pt x="0" y="9"/>
                  </a:lnTo>
                  <a:close/>
                </a:path>
              </a:pathLst>
            </a:cu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9" name="Google Shape;39;p48"/>
            <p:cNvSpPr/>
            <p:nvPr/>
          </p:nvSpPr>
          <p:spPr>
            <a:xfrm>
              <a:off x="6436593" y="2649538"/>
              <a:ext cx="1460500" cy="2063750"/>
            </a:xfrm>
            <a:custGeom>
              <a:rect b="b" l="l" r="r" t="t"/>
              <a:pathLst>
                <a:path extrusionOk="0" h="1300" w="920">
                  <a:moveTo>
                    <a:pt x="0" y="0"/>
                  </a:moveTo>
                  <a:lnTo>
                    <a:pt x="270" y="0"/>
                  </a:lnTo>
                  <a:lnTo>
                    <a:pt x="270" y="692"/>
                  </a:lnTo>
                  <a:lnTo>
                    <a:pt x="585" y="346"/>
                  </a:lnTo>
                  <a:lnTo>
                    <a:pt x="908" y="346"/>
                  </a:lnTo>
                  <a:lnTo>
                    <a:pt x="547" y="721"/>
                  </a:lnTo>
                  <a:lnTo>
                    <a:pt x="920" y="1300"/>
                  </a:lnTo>
                  <a:lnTo>
                    <a:pt x="609" y="1300"/>
                  </a:lnTo>
                  <a:lnTo>
                    <a:pt x="365" y="909"/>
                  </a:lnTo>
                  <a:lnTo>
                    <a:pt x="270" y="1010"/>
                  </a:lnTo>
                  <a:lnTo>
                    <a:pt x="270" y="1300"/>
                  </a:lnTo>
                  <a:lnTo>
                    <a:pt x="0" y="1300"/>
                  </a:lnTo>
                  <a:lnTo>
                    <a:pt x="0" y="0"/>
                  </a:lnTo>
                  <a:close/>
                </a:path>
              </a:pathLst>
            </a:cu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0" name="Google Shape;40;p48"/>
            <p:cNvSpPr/>
            <p:nvPr/>
          </p:nvSpPr>
          <p:spPr>
            <a:xfrm>
              <a:off x="7919896" y="3173413"/>
              <a:ext cx="1227138" cy="1568450"/>
            </a:xfrm>
            <a:custGeom>
              <a:rect b="b" l="l" r="r" t="t"/>
              <a:pathLst>
                <a:path extrusionOk="0" h="488" w="383">
                  <a:moveTo>
                    <a:pt x="0" y="417"/>
                  </a:moveTo>
                  <a:cubicBezTo>
                    <a:pt x="57" y="329"/>
                    <a:pt x="57" y="329"/>
                    <a:pt x="57" y="329"/>
                  </a:cubicBezTo>
                  <a:cubicBezTo>
                    <a:pt x="108" y="366"/>
                    <a:pt x="162" y="385"/>
                    <a:pt x="206" y="385"/>
                  </a:cubicBezTo>
                  <a:cubicBezTo>
                    <a:pt x="245" y="385"/>
                    <a:pt x="262" y="371"/>
                    <a:pt x="262" y="350"/>
                  </a:cubicBezTo>
                  <a:cubicBezTo>
                    <a:pt x="262" y="348"/>
                    <a:pt x="262" y="348"/>
                    <a:pt x="262" y="348"/>
                  </a:cubicBezTo>
                  <a:cubicBezTo>
                    <a:pt x="262" y="319"/>
                    <a:pt x="217" y="309"/>
                    <a:pt x="165" y="294"/>
                  </a:cubicBezTo>
                  <a:cubicBezTo>
                    <a:pt x="99" y="274"/>
                    <a:pt x="24" y="243"/>
                    <a:pt x="24" y="152"/>
                  </a:cubicBezTo>
                  <a:cubicBezTo>
                    <a:pt x="24" y="150"/>
                    <a:pt x="24" y="150"/>
                    <a:pt x="24" y="150"/>
                  </a:cubicBezTo>
                  <a:cubicBezTo>
                    <a:pt x="24" y="54"/>
                    <a:pt x="101" y="0"/>
                    <a:pt x="196" y="0"/>
                  </a:cubicBezTo>
                  <a:cubicBezTo>
                    <a:pt x="256" y="0"/>
                    <a:pt x="321" y="21"/>
                    <a:pt x="372" y="55"/>
                  </a:cubicBezTo>
                  <a:cubicBezTo>
                    <a:pt x="321" y="147"/>
                    <a:pt x="321" y="147"/>
                    <a:pt x="321" y="147"/>
                  </a:cubicBezTo>
                  <a:cubicBezTo>
                    <a:pt x="275" y="120"/>
                    <a:pt x="228" y="103"/>
                    <a:pt x="194" y="103"/>
                  </a:cubicBezTo>
                  <a:cubicBezTo>
                    <a:pt x="161" y="103"/>
                    <a:pt x="144" y="118"/>
                    <a:pt x="144" y="136"/>
                  </a:cubicBezTo>
                  <a:cubicBezTo>
                    <a:pt x="144" y="138"/>
                    <a:pt x="144" y="138"/>
                    <a:pt x="144" y="138"/>
                  </a:cubicBezTo>
                  <a:cubicBezTo>
                    <a:pt x="144" y="164"/>
                    <a:pt x="189" y="176"/>
                    <a:pt x="240" y="194"/>
                  </a:cubicBezTo>
                  <a:cubicBezTo>
                    <a:pt x="306" y="216"/>
                    <a:pt x="383" y="248"/>
                    <a:pt x="383" y="334"/>
                  </a:cubicBezTo>
                  <a:cubicBezTo>
                    <a:pt x="383" y="336"/>
                    <a:pt x="383" y="336"/>
                    <a:pt x="383" y="336"/>
                  </a:cubicBezTo>
                  <a:cubicBezTo>
                    <a:pt x="383" y="440"/>
                    <a:pt x="305" y="488"/>
                    <a:pt x="203" y="488"/>
                  </a:cubicBezTo>
                  <a:cubicBezTo>
                    <a:pt x="137" y="488"/>
                    <a:pt x="63" y="466"/>
                    <a:pt x="0" y="417"/>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1" name="Google Shape;41;p48"/>
            <p:cNvSpPr/>
            <p:nvPr/>
          </p:nvSpPr>
          <p:spPr>
            <a:xfrm>
              <a:off x="9282260" y="4167188"/>
              <a:ext cx="544513" cy="546100"/>
            </a:xfrm>
            <a:prstGeom prst="ellipse">
              <a:avLst/>
            </a:pr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42" name="Google Shape;42;p48"/>
          <p:cNvGrpSpPr/>
          <p:nvPr/>
        </p:nvGrpSpPr>
        <p:grpSpPr>
          <a:xfrm>
            <a:off x="7047161" y="1676401"/>
            <a:ext cx="5146427" cy="3505200"/>
            <a:chOff x="7045325" y="1676401"/>
            <a:chExt cx="5145087" cy="3505200"/>
          </a:xfrm>
        </p:grpSpPr>
        <p:sp>
          <p:nvSpPr>
            <p:cNvPr id="43" name="Google Shape;43;p48"/>
            <p:cNvSpPr/>
            <p:nvPr/>
          </p:nvSpPr>
          <p:spPr>
            <a:xfrm>
              <a:off x="7045325" y="1676401"/>
              <a:ext cx="5145087" cy="3505200"/>
            </a:xfrm>
            <a:custGeom>
              <a:rect b="b" l="l" r="r" t="t"/>
              <a:pathLst>
                <a:path extrusionOk="0" h="1832" w="2697">
                  <a:moveTo>
                    <a:pt x="755" y="352"/>
                  </a:moveTo>
                  <a:cubicBezTo>
                    <a:pt x="755" y="306"/>
                    <a:pt x="725" y="287"/>
                    <a:pt x="672" y="273"/>
                  </a:cubicBezTo>
                  <a:cubicBezTo>
                    <a:pt x="626" y="261"/>
                    <a:pt x="615" y="256"/>
                    <a:pt x="615" y="238"/>
                  </a:cubicBezTo>
                  <a:cubicBezTo>
                    <a:pt x="615" y="238"/>
                    <a:pt x="615" y="238"/>
                    <a:pt x="615" y="238"/>
                  </a:cubicBezTo>
                  <a:cubicBezTo>
                    <a:pt x="615" y="225"/>
                    <a:pt x="626" y="215"/>
                    <a:pt x="649" y="215"/>
                  </a:cubicBezTo>
                  <a:cubicBezTo>
                    <a:pt x="671" y="215"/>
                    <a:pt x="694" y="224"/>
                    <a:pt x="717" y="241"/>
                  </a:cubicBezTo>
                  <a:cubicBezTo>
                    <a:pt x="747" y="197"/>
                    <a:pt x="747" y="197"/>
                    <a:pt x="747" y="197"/>
                  </a:cubicBezTo>
                  <a:cubicBezTo>
                    <a:pt x="720" y="175"/>
                    <a:pt x="688" y="163"/>
                    <a:pt x="649" y="163"/>
                  </a:cubicBezTo>
                  <a:cubicBezTo>
                    <a:pt x="595" y="163"/>
                    <a:pt x="557" y="195"/>
                    <a:pt x="557" y="243"/>
                  </a:cubicBezTo>
                  <a:cubicBezTo>
                    <a:pt x="557" y="244"/>
                    <a:pt x="557" y="244"/>
                    <a:pt x="557" y="244"/>
                  </a:cubicBezTo>
                  <a:cubicBezTo>
                    <a:pt x="557" y="296"/>
                    <a:pt x="591" y="311"/>
                    <a:pt x="644" y="324"/>
                  </a:cubicBezTo>
                  <a:cubicBezTo>
                    <a:pt x="688" y="335"/>
                    <a:pt x="698" y="343"/>
                    <a:pt x="698" y="358"/>
                  </a:cubicBezTo>
                  <a:cubicBezTo>
                    <a:pt x="698" y="358"/>
                    <a:pt x="698" y="358"/>
                    <a:pt x="698" y="358"/>
                  </a:cubicBezTo>
                  <a:cubicBezTo>
                    <a:pt x="698" y="374"/>
                    <a:pt x="683" y="383"/>
                    <a:pt x="659" y="383"/>
                  </a:cubicBezTo>
                  <a:cubicBezTo>
                    <a:pt x="629" y="383"/>
                    <a:pt x="605" y="371"/>
                    <a:pt x="581" y="351"/>
                  </a:cubicBezTo>
                  <a:cubicBezTo>
                    <a:pt x="547" y="392"/>
                    <a:pt x="547" y="392"/>
                    <a:pt x="547" y="392"/>
                  </a:cubicBezTo>
                  <a:cubicBezTo>
                    <a:pt x="578" y="421"/>
                    <a:pt x="618" y="435"/>
                    <a:pt x="658" y="435"/>
                  </a:cubicBezTo>
                  <a:cubicBezTo>
                    <a:pt x="715" y="435"/>
                    <a:pt x="755" y="405"/>
                    <a:pt x="755" y="353"/>
                  </a:cubicBezTo>
                  <a:lnTo>
                    <a:pt x="755" y="352"/>
                  </a:lnTo>
                  <a:close/>
                  <a:moveTo>
                    <a:pt x="826" y="318"/>
                  </a:moveTo>
                  <a:cubicBezTo>
                    <a:pt x="826" y="291"/>
                    <a:pt x="839" y="277"/>
                    <a:pt x="861" y="277"/>
                  </a:cubicBezTo>
                  <a:cubicBezTo>
                    <a:pt x="882" y="277"/>
                    <a:pt x="894" y="291"/>
                    <a:pt x="894" y="318"/>
                  </a:cubicBezTo>
                  <a:cubicBezTo>
                    <a:pt x="894" y="431"/>
                    <a:pt x="894" y="431"/>
                    <a:pt x="894" y="431"/>
                  </a:cubicBezTo>
                  <a:cubicBezTo>
                    <a:pt x="952" y="431"/>
                    <a:pt x="952" y="431"/>
                    <a:pt x="952" y="431"/>
                  </a:cubicBezTo>
                  <a:cubicBezTo>
                    <a:pt x="952" y="318"/>
                    <a:pt x="952" y="318"/>
                    <a:pt x="952" y="318"/>
                  </a:cubicBezTo>
                  <a:cubicBezTo>
                    <a:pt x="952" y="291"/>
                    <a:pt x="965" y="277"/>
                    <a:pt x="986" y="277"/>
                  </a:cubicBezTo>
                  <a:cubicBezTo>
                    <a:pt x="1008" y="277"/>
                    <a:pt x="1020" y="291"/>
                    <a:pt x="1020" y="318"/>
                  </a:cubicBezTo>
                  <a:cubicBezTo>
                    <a:pt x="1020" y="431"/>
                    <a:pt x="1020" y="431"/>
                    <a:pt x="1020" y="431"/>
                  </a:cubicBezTo>
                  <a:cubicBezTo>
                    <a:pt x="1077" y="431"/>
                    <a:pt x="1077" y="431"/>
                    <a:pt x="1077" y="431"/>
                  </a:cubicBezTo>
                  <a:cubicBezTo>
                    <a:pt x="1077" y="299"/>
                    <a:pt x="1077" y="299"/>
                    <a:pt x="1077" y="299"/>
                  </a:cubicBezTo>
                  <a:cubicBezTo>
                    <a:pt x="1077" y="251"/>
                    <a:pt x="1051" y="225"/>
                    <a:pt x="1009" y="225"/>
                  </a:cubicBezTo>
                  <a:cubicBezTo>
                    <a:pt x="981" y="225"/>
                    <a:pt x="960" y="236"/>
                    <a:pt x="943" y="257"/>
                  </a:cubicBezTo>
                  <a:cubicBezTo>
                    <a:pt x="932" y="237"/>
                    <a:pt x="912" y="225"/>
                    <a:pt x="886" y="225"/>
                  </a:cubicBezTo>
                  <a:cubicBezTo>
                    <a:pt x="857" y="225"/>
                    <a:pt x="839" y="241"/>
                    <a:pt x="826" y="258"/>
                  </a:cubicBezTo>
                  <a:cubicBezTo>
                    <a:pt x="826" y="229"/>
                    <a:pt x="826" y="229"/>
                    <a:pt x="826" y="229"/>
                  </a:cubicBezTo>
                  <a:cubicBezTo>
                    <a:pt x="769" y="229"/>
                    <a:pt x="769" y="229"/>
                    <a:pt x="769" y="229"/>
                  </a:cubicBezTo>
                  <a:cubicBezTo>
                    <a:pt x="769" y="431"/>
                    <a:pt x="769" y="431"/>
                    <a:pt x="769" y="431"/>
                  </a:cubicBezTo>
                  <a:cubicBezTo>
                    <a:pt x="826" y="431"/>
                    <a:pt x="826" y="431"/>
                    <a:pt x="826" y="431"/>
                  </a:cubicBezTo>
                  <a:lnTo>
                    <a:pt x="826" y="318"/>
                  </a:lnTo>
                  <a:close/>
                  <a:moveTo>
                    <a:pt x="1158" y="435"/>
                  </a:moveTo>
                  <a:cubicBezTo>
                    <a:pt x="1186" y="435"/>
                    <a:pt x="1205" y="424"/>
                    <a:pt x="1219" y="409"/>
                  </a:cubicBezTo>
                  <a:cubicBezTo>
                    <a:pt x="1219" y="431"/>
                    <a:pt x="1219" y="431"/>
                    <a:pt x="1219" y="431"/>
                  </a:cubicBezTo>
                  <a:cubicBezTo>
                    <a:pt x="1274" y="431"/>
                    <a:pt x="1274" y="431"/>
                    <a:pt x="1274" y="431"/>
                  </a:cubicBezTo>
                  <a:cubicBezTo>
                    <a:pt x="1274" y="314"/>
                    <a:pt x="1274" y="314"/>
                    <a:pt x="1274" y="314"/>
                  </a:cubicBezTo>
                  <a:cubicBezTo>
                    <a:pt x="1274" y="287"/>
                    <a:pt x="1268" y="264"/>
                    <a:pt x="1253" y="249"/>
                  </a:cubicBezTo>
                  <a:cubicBezTo>
                    <a:pt x="1238" y="235"/>
                    <a:pt x="1216" y="227"/>
                    <a:pt x="1184" y="227"/>
                  </a:cubicBezTo>
                  <a:cubicBezTo>
                    <a:pt x="1150" y="227"/>
                    <a:pt x="1128" y="233"/>
                    <a:pt x="1106" y="243"/>
                  </a:cubicBezTo>
                  <a:cubicBezTo>
                    <a:pt x="1120" y="287"/>
                    <a:pt x="1120" y="287"/>
                    <a:pt x="1120" y="287"/>
                  </a:cubicBezTo>
                  <a:cubicBezTo>
                    <a:pt x="1139" y="280"/>
                    <a:pt x="1154" y="276"/>
                    <a:pt x="1176" y="276"/>
                  </a:cubicBezTo>
                  <a:cubicBezTo>
                    <a:pt x="1205" y="276"/>
                    <a:pt x="1219" y="289"/>
                    <a:pt x="1219" y="313"/>
                  </a:cubicBezTo>
                  <a:cubicBezTo>
                    <a:pt x="1219" y="316"/>
                    <a:pt x="1219" y="316"/>
                    <a:pt x="1219" y="316"/>
                  </a:cubicBezTo>
                  <a:cubicBezTo>
                    <a:pt x="1205" y="311"/>
                    <a:pt x="1190" y="308"/>
                    <a:pt x="1170" y="308"/>
                  </a:cubicBezTo>
                  <a:cubicBezTo>
                    <a:pt x="1122" y="308"/>
                    <a:pt x="1089" y="328"/>
                    <a:pt x="1089" y="372"/>
                  </a:cubicBezTo>
                  <a:cubicBezTo>
                    <a:pt x="1089" y="373"/>
                    <a:pt x="1089" y="373"/>
                    <a:pt x="1089" y="373"/>
                  </a:cubicBezTo>
                  <a:cubicBezTo>
                    <a:pt x="1089" y="413"/>
                    <a:pt x="1120" y="435"/>
                    <a:pt x="1158" y="435"/>
                  </a:cubicBezTo>
                  <a:close/>
                  <a:moveTo>
                    <a:pt x="1144" y="370"/>
                  </a:moveTo>
                  <a:cubicBezTo>
                    <a:pt x="1144" y="352"/>
                    <a:pt x="1159" y="342"/>
                    <a:pt x="1184" y="342"/>
                  </a:cubicBezTo>
                  <a:cubicBezTo>
                    <a:pt x="1198" y="342"/>
                    <a:pt x="1210" y="345"/>
                    <a:pt x="1220" y="349"/>
                  </a:cubicBezTo>
                  <a:cubicBezTo>
                    <a:pt x="1220" y="360"/>
                    <a:pt x="1220" y="360"/>
                    <a:pt x="1220" y="360"/>
                  </a:cubicBezTo>
                  <a:cubicBezTo>
                    <a:pt x="1220" y="380"/>
                    <a:pt x="1202" y="395"/>
                    <a:pt x="1175" y="395"/>
                  </a:cubicBezTo>
                  <a:cubicBezTo>
                    <a:pt x="1157" y="395"/>
                    <a:pt x="1144" y="386"/>
                    <a:pt x="1144" y="371"/>
                  </a:cubicBezTo>
                  <a:lnTo>
                    <a:pt x="1144" y="370"/>
                  </a:lnTo>
                  <a:close/>
                  <a:moveTo>
                    <a:pt x="1348" y="356"/>
                  </a:moveTo>
                  <a:cubicBezTo>
                    <a:pt x="1348" y="308"/>
                    <a:pt x="1371" y="285"/>
                    <a:pt x="1409" y="285"/>
                  </a:cubicBezTo>
                  <a:cubicBezTo>
                    <a:pt x="1412" y="285"/>
                    <a:pt x="1412" y="285"/>
                    <a:pt x="1412" y="285"/>
                  </a:cubicBezTo>
                  <a:cubicBezTo>
                    <a:pt x="1412" y="225"/>
                    <a:pt x="1412" y="225"/>
                    <a:pt x="1412" y="225"/>
                  </a:cubicBezTo>
                  <a:cubicBezTo>
                    <a:pt x="1378" y="224"/>
                    <a:pt x="1360" y="242"/>
                    <a:pt x="1348" y="270"/>
                  </a:cubicBezTo>
                  <a:cubicBezTo>
                    <a:pt x="1348" y="229"/>
                    <a:pt x="1348" y="229"/>
                    <a:pt x="1348" y="229"/>
                  </a:cubicBezTo>
                  <a:cubicBezTo>
                    <a:pt x="1291" y="229"/>
                    <a:pt x="1291" y="229"/>
                    <a:pt x="1291" y="229"/>
                  </a:cubicBezTo>
                  <a:cubicBezTo>
                    <a:pt x="1291" y="431"/>
                    <a:pt x="1291" y="431"/>
                    <a:pt x="1291" y="431"/>
                  </a:cubicBezTo>
                  <a:cubicBezTo>
                    <a:pt x="1348" y="431"/>
                    <a:pt x="1348" y="431"/>
                    <a:pt x="1348" y="431"/>
                  </a:cubicBezTo>
                  <a:lnTo>
                    <a:pt x="1348" y="356"/>
                  </a:lnTo>
                  <a:close/>
                  <a:moveTo>
                    <a:pt x="1448" y="374"/>
                  </a:moveTo>
                  <a:cubicBezTo>
                    <a:pt x="1448" y="420"/>
                    <a:pt x="1472" y="434"/>
                    <a:pt x="1507" y="434"/>
                  </a:cubicBezTo>
                  <a:cubicBezTo>
                    <a:pt x="1526" y="434"/>
                    <a:pt x="1540" y="430"/>
                    <a:pt x="1552" y="422"/>
                  </a:cubicBezTo>
                  <a:cubicBezTo>
                    <a:pt x="1552" y="377"/>
                    <a:pt x="1552" y="377"/>
                    <a:pt x="1552" y="377"/>
                  </a:cubicBezTo>
                  <a:cubicBezTo>
                    <a:pt x="1543" y="381"/>
                    <a:pt x="1534" y="384"/>
                    <a:pt x="1524" y="384"/>
                  </a:cubicBezTo>
                  <a:cubicBezTo>
                    <a:pt x="1511" y="384"/>
                    <a:pt x="1505" y="377"/>
                    <a:pt x="1505" y="364"/>
                  </a:cubicBezTo>
                  <a:cubicBezTo>
                    <a:pt x="1505" y="278"/>
                    <a:pt x="1505" y="278"/>
                    <a:pt x="1505" y="278"/>
                  </a:cubicBezTo>
                  <a:cubicBezTo>
                    <a:pt x="1553" y="278"/>
                    <a:pt x="1553" y="278"/>
                    <a:pt x="1553" y="278"/>
                  </a:cubicBezTo>
                  <a:cubicBezTo>
                    <a:pt x="1553" y="229"/>
                    <a:pt x="1553" y="229"/>
                    <a:pt x="1553" y="229"/>
                  </a:cubicBezTo>
                  <a:cubicBezTo>
                    <a:pt x="1505" y="229"/>
                    <a:pt x="1505" y="229"/>
                    <a:pt x="1505" y="229"/>
                  </a:cubicBezTo>
                  <a:cubicBezTo>
                    <a:pt x="1505" y="177"/>
                    <a:pt x="1505" y="177"/>
                    <a:pt x="1505" y="177"/>
                  </a:cubicBezTo>
                  <a:cubicBezTo>
                    <a:pt x="1448" y="177"/>
                    <a:pt x="1448" y="177"/>
                    <a:pt x="1448" y="177"/>
                  </a:cubicBezTo>
                  <a:cubicBezTo>
                    <a:pt x="1448" y="229"/>
                    <a:pt x="1448" y="229"/>
                    <a:pt x="1448" y="229"/>
                  </a:cubicBezTo>
                  <a:cubicBezTo>
                    <a:pt x="1424" y="229"/>
                    <a:pt x="1424" y="229"/>
                    <a:pt x="1424" y="229"/>
                  </a:cubicBezTo>
                  <a:cubicBezTo>
                    <a:pt x="1424" y="278"/>
                    <a:pt x="1424" y="278"/>
                    <a:pt x="1424" y="278"/>
                  </a:cubicBezTo>
                  <a:cubicBezTo>
                    <a:pt x="1448" y="278"/>
                    <a:pt x="1448" y="278"/>
                    <a:pt x="1448" y="278"/>
                  </a:cubicBezTo>
                  <a:lnTo>
                    <a:pt x="1448" y="374"/>
                  </a:lnTo>
                  <a:close/>
                  <a:moveTo>
                    <a:pt x="1666" y="435"/>
                  </a:moveTo>
                  <a:cubicBezTo>
                    <a:pt x="1702" y="435"/>
                    <a:pt x="1729" y="421"/>
                    <a:pt x="1748" y="398"/>
                  </a:cubicBezTo>
                  <a:cubicBezTo>
                    <a:pt x="1715" y="369"/>
                    <a:pt x="1715" y="369"/>
                    <a:pt x="1715" y="369"/>
                  </a:cubicBezTo>
                  <a:cubicBezTo>
                    <a:pt x="1700" y="383"/>
                    <a:pt x="1686" y="389"/>
                    <a:pt x="1666" y="389"/>
                  </a:cubicBezTo>
                  <a:cubicBezTo>
                    <a:pt x="1641" y="389"/>
                    <a:pt x="1623" y="376"/>
                    <a:pt x="1617" y="350"/>
                  </a:cubicBezTo>
                  <a:cubicBezTo>
                    <a:pt x="1758" y="350"/>
                    <a:pt x="1758" y="350"/>
                    <a:pt x="1758" y="350"/>
                  </a:cubicBezTo>
                  <a:cubicBezTo>
                    <a:pt x="1758" y="345"/>
                    <a:pt x="1758" y="339"/>
                    <a:pt x="1758" y="335"/>
                  </a:cubicBezTo>
                  <a:cubicBezTo>
                    <a:pt x="1758" y="277"/>
                    <a:pt x="1727" y="225"/>
                    <a:pt x="1660" y="225"/>
                  </a:cubicBezTo>
                  <a:cubicBezTo>
                    <a:pt x="1601" y="225"/>
                    <a:pt x="1560" y="273"/>
                    <a:pt x="1560" y="330"/>
                  </a:cubicBezTo>
                  <a:cubicBezTo>
                    <a:pt x="1560" y="331"/>
                    <a:pt x="1560" y="331"/>
                    <a:pt x="1560" y="331"/>
                  </a:cubicBezTo>
                  <a:cubicBezTo>
                    <a:pt x="1560" y="393"/>
                    <a:pt x="1605" y="435"/>
                    <a:pt x="1666" y="435"/>
                  </a:cubicBezTo>
                  <a:close/>
                  <a:moveTo>
                    <a:pt x="1660" y="271"/>
                  </a:moveTo>
                  <a:cubicBezTo>
                    <a:pt x="1684" y="271"/>
                    <a:pt x="1699" y="288"/>
                    <a:pt x="1703" y="314"/>
                  </a:cubicBezTo>
                  <a:cubicBezTo>
                    <a:pt x="1616" y="314"/>
                    <a:pt x="1616" y="314"/>
                    <a:pt x="1616" y="314"/>
                  </a:cubicBezTo>
                  <a:cubicBezTo>
                    <a:pt x="1621" y="288"/>
                    <a:pt x="1636" y="271"/>
                    <a:pt x="1660" y="271"/>
                  </a:cubicBezTo>
                  <a:close/>
                  <a:moveTo>
                    <a:pt x="1828" y="356"/>
                  </a:moveTo>
                  <a:cubicBezTo>
                    <a:pt x="1828" y="308"/>
                    <a:pt x="1851" y="285"/>
                    <a:pt x="1889" y="285"/>
                  </a:cubicBezTo>
                  <a:cubicBezTo>
                    <a:pt x="1892" y="285"/>
                    <a:pt x="1892" y="285"/>
                    <a:pt x="1892" y="285"/>
                  </a:cubicBezTo>
                  <a:cubicBezTo>
                    <a:pt x="1892" y="225"/>
                    <a:pt x="1892" y="225"/>
                    <a:pt x="1892" y="225"/>
                  </a:cubicBezTo>
                  <a:cubicBezTo>
                    <a:pt x="1858" y="224"/>
                    <a:pt x="1839" y="242"/>
                    <a:pt x="1828" y="270"/>
                  </a:cubicBezTo>
                  <a:cubicBezTo>
                    <a:pt x="1828" y="229"/>
                    <a:pt x="1828" y="229"/>
                    <a:pt x="1828" y="229"/>
                  </a:cubicBezTo>
                  <a:cubicBezTo>
                    <a:pt x="1770" y="229"/>
                    <a:pt x="1770" y="229"/>
                    <a:pt x="1770" y="229"/>
                  </a:cubicBezTo>
                  <a:cubicBezTo>
                    <a:pt x="1770" y="431"/>
                    <a:pt x="1770" y="431"/>
                    <a:pt x="1770" y="431"/>
                  </a:cubicBezTo>
                  <a:cubicBezTo>
                    <a:pt x="1828" y="431"/>
                    <a:pt x="1828" y="431"/>
                    <a:pt x="1828" y="431"/>
                  </a:cubicBezTo>
                  <a:lnTo>
                    <a:pt x="1828" y="356"/>
                  </a:lnTo>
                  <a:close/>
                  <a:moveTo>
                    <a:pt x="81" y="533"/>
                  </a:moveTo>
                  <a:cubicBezTo>
                    <a:pt x="24" y="533"/>
                    <a:pt x="24" y="533"/>
                    <a:pt x="24" y="533"/>
                  </a:cubicBezTo>
                  <a:cubicBezTo>
                    <a:pt x="24" y="585"/>
                    <a:pt x="24" y="585"/>
                    <a:pt x="24" y="585"/>
                  </a:cubicBezTo>
                  <a:cubicBezTo>
                    <a:pt x="0" y="585"/>
                    <a:pt x="0" y="585"/>
                    <a:pt x="0" y="585"/>
                  </a:cubicBezTo>
                  <a:cubicBezTo>
                    <a:pt x="0" y="634"/>
                    <a:pt x="0" y="634"/>
                    <a:pt x="0" y="634"/>
                  </a:cubicBezTo>
                  <a:cubicBezTo>
                    <a:pt x="24" y="634"/>
                    <a:pt x="24" y="634"/>
                    <a:pt x="24" y="634"/>
                  </a:cubicBezTo>
                  <a:cubicBezTo>
                    <a:pt x="24" y="730"/>
                    <a:pt x="24" y="730"/>
                    <a:pt x="24" y="730"/>
                  </a:cubicBezTo>
                  <a:cubicBezTo>
                    <a:pt x="24" y="776"/>
                    <a:pt x="48" y="790"/>
                    <a:pt x="83" y="790"/>
                  </a:cubicBezTo>
                  <a:cubicBezTo>
                    <a:pt x="102" y="790"/>
                    <a:pt x="116" y="786"/>
                    <a:pt x="128" y="779"/>
                  </a:cubicBezTo>
                  <a:cubicBezTo>
                    <a:pt x="128" y="733"/>
                    <a:pt x="128" y="733"/>
                    <a:pt x="128" y="733"/>
                  </a:cubicBezTo>
                  <a:cubicBezTo>
                    <a:pt x="120" y="737"/>
                    <a:pt x="110" y="740"/>
                    <a:pt x="100" y="740"/>
                  </a:cubicBezTo>
                  <a:cubicBezTo>
                    <a:pt x="87" y="740"/>
                    <a:pt x="81" y="733"/>
                    <a:pt x="81" y="720"/>
                  </a:cubicBezTo>
                  <a:cubicBezTo>
                    <a:pt x="81" y="634"/>
                    <a:pt x="81" y="634"/>
                    <a:pt x="81" y="634"/>
                  </a:cubicBezTo>
                  <a:cubicBezTo>
                    <a:pt x="129" y="634"/>
                    <a:pt x="129" y="634"/>
                    <a:pt x="129" y="634"/>
                  </a:cubicBezTo>
                  <a:cubicBezTo>
                    <a:pt x="129" y="585"/>
                    <a:pt x="129" y="585"/>
                    <a:pt x="129" y="585"/>
                  </a:cubicBezTo>
                  <a:cubicBezTo>
                    <a:pt x="81" y="585"/>
                    <a:pt x="81" y="585"/>
                    <a:pt x="81" y="585"/>
                  </a:cubicBezTo>
                  <a:lnTo>
                    <a:pt x="81" y="533"/>
                  </a:lnTo>
                  <a:close/>
                  <a:moveTo>
                    <a:pt x="237" y="581"/>
                  </a:moveTo>
                  <a:cubicBezTo>
                    <a:pt x="178" y="581"/>
                    <a:pt x="137" y="629"/>
                    <a:pt x="137" y="686"/>
                  </a:cubicBezTo>
                  <a:cubicBezTo>
                    <a:pt x="137" y="687"/>
                    <a:pt x="137" y="687"/>
                    <a:pt x="137" y="687"/>
                  </a:cubicBezTo>
                  <a:cubicBezTo>
                    <a:pt x="137" y="749"/>
                    <a:pt x="182" y="791"/>
                    <a:pt x="243" y="791"/>
                  </a:cubicBezTo>
                  <a:cubicBezTo>
                    <a:pt x="279" y="791"/>
                    <a:pt x="306" y="777"/>
                    <a:pt x="325" y="754"/>
                  </a:cubicBezTo>
                  <a:cubicBezTo>
                    <a:pt x="292" y="725"/>
                    <a:pt x="292" y="725"/>
                    <a:pt x="292" y="725"/>
                  </a:cubicBezTo>
                  <a:cubicBezTo>
                    <a:pt x="277" y="739"/>
                    <a:pt x="263" y="745"/>
                    <a:pt x="243" y="745"/>
                  </a:cubicBezTo>
                  <a:cubicBezTo>
                    <a:pt x="218" y="745"/>
                    <a:pt x="200" y="732"/>
                    <a:pt x="194" y="706"/>
                  </a:cubicBezTo>
                  <a:cubicBezTo>
                    <a:pt x="335" y="706"/>
                    <a:pt x="335" y="706"/>
                    <a:pt x="335" y="706"/>
                  </a:cubicBezTo>
                  <a:cubicBezTo>
                    <a:pt x="335" y="701"/>
                    <a:pt x="335" y="695"/>
                    <a:pt x="335" y="691"/>
                  </a:cubicBezTo>
                  <a:cubicBezTo>
                    <a:pt x="335" y="634"/>
                    <a:pt x="304" y="581"/>
                    <a:pt x="237" y="581"/>
                  </a:cubicBezTo>
                  <a:close/>
                  <a:moveTo>
                    <a:pt x="193" y="670"/>
                  </a:moveTo>
                  <a:cubicBezTo>
                    <a:pt x="198" y="644"/>
                    <a:pt x="213" y="627"/>
                    <a:pt x="237" y="627"/>
                  </a:cubicBezTo>
                  <a:cubicBezTo>
                    <a:pt x="261" y="627"/>
                    <a:pt x="276" y="644"/>
                    <a:pt x="280" y="670"/>
                  </a:cubicBezTo>
                  <a:lnTo>
                    <a:pt x="193" y="670"/>
                  </a:lnTo>
                  <a:close/>
                  <a:moveTo>
                    <a:pt x="452" y="742"/>
                  </a:moveTo>
                  <a:cubicBezTo>
                    <a:pt x="421" y="742"/>
                    <a:pt x="401" y="717"/>
                    <a:pt x="401" y="686"/>
                  </a:cubicBezTo>
                  <a:cubicBezTo>
                    <a:pt x="401" y="686"/>
                    <a:pt x="401" y="686"/>
                    <a:pt x="401" y="686"/>
                  </a:cubicBezTo>
                  <a:cubicBezTo>
                    <a:pt x="401" y="656"/>
                    <a:pt x="421" y="631"/>
                    <a:pt x="450" y="631"/>
                  </a:cubicBezTo>
                  <a:cubicBezTo>
                    <a:pt x="470" y="631"/>
                    <a:pt x="483" y="639"/>
                    <a:pt x="496" y="653"/>
                  </a:cubicBezTo>
                  <a:cubicBezTo>
                    <a:pt x="531" y="615"/>
                    <a:pt x="531" y="615"/>
                    <a:pt x="531" y="615"/>
                  </a:cubicBezTo>
                  <a:cubicBezTo>
                    <a:pt x="512" y="594"/>
                    <a:pt x="488" y="581"/>
                    <a:pt x="450" y="581"/>
                  </a:cubicBezTo>
                  <a:cubicBezTo>
                    <a:pt x="388" y="581"/>
                    <a:pt x="344" y="629"/>
                    <a:pt x="344" y="686"/>
                  </a:cubicBezTo>
                  <a:cubicBezTo>
                    <a:pt x="344" y="687"/>
                    <a:pt x="344" y="687"/>
                    <a:pt x="344" y="687"/>
                  </a:cubicBezTo>
                  <a:cubicBezTo>
                    <a:pt x="344" y="745"/>
                    <a:pt x="389" y="791"/>
                    <a:pt x="449" y="791"/>
                  </a:cubicBezTo>
                  <a:cubicBezTo>
                    <a:pt x="490" y="791"/>
                    <a:pt x="512" y="776"/>
                    <a:pt x="532" y="754"/>
                  </a:cubicBezTo>
                  <a:cubicBezTo>
                    <a:pt x="498" y="721"/>
                    <a:pt x="498" y="721"/>
                    <a:pt x="498" y="721"/>
                  </a:cubicBezTo>
                  <a:cubicBezTo>
                    <a:pt x="485" y="734"/>
                    <a:pt x="471" y="742"/>
                    <a:pt x="452" y="742"/>
                  </a:cubicBezTo>
                  <a:close/>
                  <a:moveTo>
                    <a:pt x="657" y="581"/>
                  </a:moveTo>
                  <a:cubicBezTo>
                    <a:pt x="628" y="581"/>
                    <a:pt x="611" y="597"/>
                    <a:pt x="598" y="614"/>
                  </a:cubicBezTo>
                  <a:cubicBezTo>
                    <a:pt x="598" y="512"/>
                    <a:pt x="598" y="512"/>
                    <a:pt x="598" y="512"/>
                  </a:cubicBezTo>
                  <a:cubicBezTo>
                    <a:pt x="541" y="512"/>
                    <a:pt x="541" y="512"/>
                    <a:pt x="541" y="512"/>
                  </a:cubicBezTo>
                  <a:cubicBezTo>
                    <a:pt x="541" y="787"/>
                    <a:pt x="541" y="787"/>
                    <a:pt x="541" y="787"/>
                  </a:cubicBezTo>
                  <a:cubicBezTo>
                    <a:pt x="598" y="787"/>
                    <a:pt x="598" y="787"/>
                    <a:pt x="598" y="787"/>
                  </a:cubicBezTo>
                  <a:cubicBezTo>
                    <a:pt x="598" y="674"/>
                    <a:pt x="598" y="674"/>
                    <a:pt x="598" y="674"/>
                  </a:cubicBezTo>
                  <a:cubicBezTo>
                    <a:pt x="598" y="647"/>
                    <a:pt x="612" y="633"/>
                    <a:pt x="634" y="633"/>
                  </a:cubicBezTo>
                  <a:cubicBezTo>
                    <a:pt x="656" y="633"/>
                    <a:pt x="669" y="647"/>
                    <a:pt x="669" y="674"/>
                  </a:cubicBezTo>
                  <a:cubicBezTo>
                    <a:pt x="669" y="787"/>
                    <a:pt x="669" y="787"/>
                    <a:pt x="669" y="787"/>
                  </a:cubicBezTo>
                  <a:cubicBezTo>
                    <a:pt x="726" y="787"/>
                    <a:pt x="726" y="787"/>
                    <a:pt x="726" y="787"/>
                  </a:cubicBezTo>
                  <a:cubicBezTo>
                    <a:pt x="726" y="656"/>
                    <a:pt x="726" y="656"/>
                    <a:pt x="726" y="656"/>
                  </a:cubicBezTo>
                  <a:cubicBezTo>
                    <a:pt x="726" y="610"/>
                    <a:pt x="701" y="581"/>
                    <a:pt x="657" y="581"/>
                  </a:cubicBezTo>
                  <a:close/>
                  <a:moveTo>
                    <a:pt x="857" y="581"/>
                  </a:moveTo>
                  <a:cubicBezTo>
                    <a:pt x="828" y="581"/>
                    <a:pt x="811" y="597"/>
                    <a:pt x="798" y="614"/>
                  </a:cubicBezTo>
                  <a:cubicBezTo>
                    <a:pt x="798" y="585"/>
                    <a:pt x="798" y="585"/>
                    <a:pt x="798" y="585"/>
                  </a:cubicBezTo>
                  <a:cubicBezTo>
                    <a:pt x="740" y="585"/>
                    <a:pt x="740" y="585"/>
                    <a:pt x="740" y="585"/>
                  </a:cubicBezTo>
                  <a:cubicBezTo>
                    <a:pt x="740" y="787"/>
                    <a:pt x="740" y="787"/>
                    <a:pt x="740" y="787"/>
                  </a:cubicBezTo>
                  <a:cubicBezTo>
                    <a:pt x="798" y="787"/>
                    <a:pt x="798" y="787"/>
                    <a:pt x="798" y="787"/>
                  </a:cubicBezTo>
                  <a:cubicBezTo>
                    <a:pt x="798" y="674"/>
                    <a:pt x="798" y="674"/>
                    <a:pt x="798" y="674"/>
                  </a:cubicBezTo>
                  <a:cubicBezTo>
                    <a:pt x="798" y="647"/>
                    <a:pt x="812" y="633"/>
                    <a:pt x="833" y="633"/>
                  </a:cubicBezTo>
                  <a:cubicBezTo>
                    <a:pt x="855" y="633"/>
                    <a:pt x="868" y="647"/>
                    <a:pt x="868" y="674"/>
                  </a:cubicBezTo>
                  <a:cubicBezTo>
                    <a:pt x="868" y="787"/>
                    <a:pt x="868" y="787"/>
                    <a:pt x="868" y="787"/>
                  </a:cubicBezTo>
                  <a:cubicBezTo>
                    <a:pt x="925" y="787"/>
                    <a:pt x="925" y="787"/>
                    <a:pt x="925" y="787"/>
                  </a:cubicBezTo>
                  <a:cubicBezTo>
                    <a:pt x="925" y="656"/>
                    <a:pt x="925" y="656"/>
                    <a:pt x="925" y="656"/>
                  </a:cubicBezTo>
                  <a:cubicBezTo>
                    <a:pt x="925" y="610"/>
                    <a:pt x="900" y="581"/>
                    <a:pt x="857" y="581"/>
                  </a:cubicBezTo>
                  <a:close/>
                  <a:moveTo>
                    <a:pt x="1155" y="686"/>
                  </a:moveTo>
                  <a:cubicBezTo>
                    <a:pt x="1155" y="686"/>
                    <a:pt x="1155" y="686"/>
                    <a:pt x="1155" y="686"/>
                  </a:cubicBezTo>
                  <a:cubicBezTo>
                    <a:pt x="1155" y="628"/>
                    <a:pt x="1109" y="581"/>
                    <a:pt x="1047" y="581"/>
                  </a:cubicBezTo>
                  <a:cubicBezTo>
                    <a:pt x="984" y="581"/>
                    <a:pt x="937" y="628"/>
                    <a:pt x="937" y="686"/>
                  </a:cubicBezTo>
                  <a:cubicBezTo>
                    <a:pt x="937" y="687"/>
                    <a:pt x="937" y="687"/>
                    <a:pt x="937" y="687"/>
                  </a:cubicBezTo>
                  <a:cubicBezTo>
                    <a:pt x="937" y="745"/>
                    <a:pt x="983" y="791"/>
                    <a:pt x="1046" y="791"/>
                  </a:cubicBezTo>
                  <a:cubicBezTo>
                    <a:pt x="1109" y="791"/>
                    <a:pt x="1155" y="744"/>
                    <a:pt x="1155" y="686"/>
                  </a:cubicBezTo>
                  <a:close/>
                  <a:moveTo>
                    <a:pt x="993" y="686"/>
                  </a:moveTo>
                  <a:cubicBezTo>
                    <a:pt x="993" y="686"/>
                    <a:pt x="993" y="686"/>
                    <a:pt x="993" y="686"/>
                  </a:cubicBezTo>
                  <a:cubicBezTo>
                    <a:pt x="993" y="656"/>
                    <a:pt x="1013" y="631"/>
                    <a:pt x="1046" y="631"/>
                  </a:cubicBezTo>
                  <a:cubicBezTo>
                    <a:pt x="1077" y="631"/>
                    <a:pt x="1099" y="657"/>
                    <a:pt x="1099" y="686"/>
                  </a:cubicBezTo>
                  <a:cubicBezTo>
                    <a:pt x="1099" y="687"/>
                    <a:pt x="1099" y="687"/>
                    <a:pt x="1099" y="687"/>
                  </a:cubicBezTo>
                  <a:cubicBezTo>
                    <a:pt x="1099" y="717"/>
                    <a:pt x="1079" y="742"/>
                    <a:pt x="1047" y="742"/>
                  </a:cubicBezTo>
                  <a:cubicBezTo>
                    <a:pt x="1015" y="742"/>
                    <a:pt x="993" y="716"/>
                    <a:pt x="993" y="686"/>
                  </a:cubicBezTo>
                  <a:close/>
                  <a:moveTo>
                    <a:pt x="1167" y="787"/>
                  </a:moveTo>
                  <a:cubicBezTo>
                    <a:pt x="1224" y="787"/>
                    <a:pt x="1224" y="787"/>
                    <a:pt x="1224" y="787"/>
                  </a:cubicBezTo>
                  <a:cubicBezTo>
                    <a:pt x="1224" y="512"/>
                    <a:pt x="1224" y="512"/>
                    <a:pt x="1224" y="512"/>
                  </a:cubicBezTo>
                  <a:cubicBezTo>
                    <a:pt x="1167" y="512"/>
                    <a:pt x="1167" y="512"/>
                    <a:pt x="1167" y="512"/>
                  </a:cubicBezTo>
                  <a:lnTo>
                    <a:pt x="1167" y="787"/>
                  </a:lnTo>
                  <a:close/>
                  <a:moveTo>
                    <a:pt x="1345" y="581"/>
                  </a:moveTo>
                  <a:cubicBezTo>
                    <a:pt x="1282" y="581"/>
                    <a:pt x="1235" y="628"/>
                    <a:pt x="1235" y="686"/>
                  </a:cubicBezTo>
                  <a:cubicBezTo>
                    <a:pt x="1235" y="687"/>
                    <a:pt x="1235" y="687"/>
                    <a:pt x="1235" y="687"/>
                  </a:cubicBezTo>
                  <a:cubicBezTo>
                    <a:pt x="1235" y="745"/>
                    <a:pt x="1281" y="791"/>
                    <a:pt x="1344" y="791"/>
                  </a:cubicBezTo>
                  <a:cubicBezTo>
                    <a:pt x="1407" y="791"/>
                    <a:pt x="1453" y="744"/>
                    <a:pt x="1453" y="686"/>
                  </a:cubicBezTo>
                  <a:cubicBezTo>
                    <a:pt x="1453" y="686"/>
                    <a:pt x="1453" y="686"/>
                    <a:pt x="1453" y="686"/>
                  </a:cubicBezTo>
                  <a:cubicBezTo>
                    <a:pt x="1453" y="628"/>
                    <a:pt x="1407" y="581"/>
                    <a:pt x="1345" y="581"/>
                  </a:cubicBezTo>
                  <a:close/>
                  <a:moveTo>
                    <a:pt x="1397" y="687"/>
                  </a:moveTo>
                  <a:cubicBezTo>
                    <a:pt x="1397" y="717"/>
                    <a:pt x="1377" y="742"/>
                    <a:pt x="1345" y="742"/>
                  </a:cubicBezTo>
                  <a:cubicBezTo>
                    <a:pt x="1313" y="742"/>
                    <a:pt x="1292" y="716"/>
                    <a:pt x="1292" y="686"/>
                  </a:cubicBezTo>
                  <a:cubicBezTo>
                    <a:pt x="1292" y="686"/>
                    <a:pt x="1292" y="686"/>
                    <a:pt x="1292" y="686"/>
                  </a:cubicBezTo>
                  <a:cubicBezTo>
                    <a:pt x="1292" y="656"/>
                    <a:pt x="1311" y="631"/>
                    <a:pt x="1344" y="631"/>
                  </a:cubicBezTo>
                  <a:cubicBezTo>
                    <a:pt x="1375" y="631"/>
                    <a:pt x="1397" y="657"/>
                    <a:pt x="1397" y="686"/>
                  </a:cubicBezTo>
                  <a:lnTo>
                    <a:pt x="1397" y="687"/>
                  </a:lnTo>
                  <a:close/>
                  <a:moveTo>
                    <a:pt x="1560" y="802"/>
                  </a:moveTo>
                  <a:cubicBezTo>
                    <a:pt x="1533" y="802"/>
                    <a:pt x="1513" y="795"/>
                    <a:pt x="1492" y="784"/>
                  </a:cubicBezTo>
                  <a:cubicBezTo>
                    <a:pt x="1472" y="827"/>
                    <a:pt x="1472" y="827"/>
                    <a:pt x="1472" y="827"/>
                  </a:cubicBezTo>
                  <a:cubicBezTo>
                    <a:pt x="1498" y="840"/>
                    <a:pt x="1529" y="848"/>
                    <a:pt x="1562" y="848"/>
                  </a:cubicBezTo>
                  <a:cubicBezTo>
                    <a:pt x="1601" y="848"/>
                    <a:pt x="1630" y="840"/>
                    <a:pt x="1649" y="821"/>
                  </a:cubicBezTo>
                  <a:cubicBezTo>
                    <a:pt x="1666" y="804"/>
                    <a:pt x="1674" y="777"/>
                    <a:pt x="1674" y="741"/>
                  </a:cubicBezTo>
                  <a:cubicBezTo>
                    <a:pt x="1674" y="585"/>
                    <a:pt x="1674" y="585"/>
                    <a:pt x="1674" y="585"/>
                  </a:cubicBezTo>
                  <a:cubicBezTo>
                    <a:pt x="1617" y="585"/>
                    <a:pt x="1617" y="585"/>
                    <a:pt x="1617" y="585"/>
                  </a:cubicBezTo>
                  <a:cubicBezTo>
                    <a:pt x="1617" y="611"/>
                    <a:pt x="1617" y="611"/>
                    <a:pt x="1617" y="611"/>
                  </a:cubicBezTo>
                  <a:cubicBezTo>
                    <a:pt x="1602" y="594"/>
                    <a:pt x="1583" y="581"/>
                    <a:pt x="1552" y="581"/>
                  </a:cubicBezTo>
                  <a:cubicBezTo>
                    <a:pt x="1505" y="581"/>
                    <a:pt x="1462" y="615"/>
                    <a:pt x="1462" y="675"/>
                  </a:cubicBezTo>
                  <a:cubicBezTo>
                    <a:pt x="1462" y="676"/>
                    <a:pt x="1462" y="676"/>
                    <a:pt x="1462" y="676"/>
                  </a:cubicBezTo>
                  <a:cubicBezTo>
                    <a:pt x="1462" y="736"/>
                    <a:pt x="1505" y="770"/>
                    <a:pt x="1552" y="770"/>
                  </a:cubicBezTo>
                  <a:cubicBezTo>
                    <a:pt x="1582" y="770"/>
                    <a:pt x="1601" y="758"/>
                    <a:pt x="1618" y="737"/>
                  </a:cubicBezTo>
                  <a:cubicBezTo>
                    <a:pt x="1618" y="747"/>
                    <a:pt x="1618" y="747"/>
                    <a:pt x="1618" y="747"/>
                  </a:cubicBezTo>
                  <a:cubicBezTo>
                    <a:pt x="1618" y="783"/>
                    <a:pt x="1599" y="802"/>
                    <a:pt x="1560" y="802"/>
                  </a:cubicBezTo>
                  <a:close/>
                  <a:moveTo>
                    <a:pt x="1568" y="723"/>
                  </a:moveTo>
                  <a:cubicBezTo>
                    <a:pt x="1541" y="723"/>
                    <a:pt x="1519" y="704"/>
                    <a:pt x="1519" y="676"/>
                  </a:cubicBezTo>
                  <a:cubicBezTo>
                    <a:pt x="1519" y="675"/>
                    <a:pt x="1519" y="675"/>
                    <a:pt x="1519" y="675"/>
                  </a:cubicBezTo>
                  <a:cubicBezTo>
                    <a:pt x="1519" y="648"/>
                    <a:pt x="1541" y="629"/>
                    <a:pt x="1568" y="629"/>
                  </a:cubicBezTo>
                  <a:cubicBezTo>
                    <a:pt x="1596" y="629"/>
                    <a:pt x="1618" y="648"/>
                    <a:pt x="1618" y="675"/>
                  </a:cubicBezTo>
                  <a:cubicBezTo>
                    <a:pt x="1618" y="676"/>
                    <a:pt x="1618" y="676"/>
                    <a:pt x="1618" y="676"/>
                  </a:cubicBezTo>
                  <a:cubicBezTo>
                    <a:pt x="1618" y="704"/>
                    <a:pt x="1596" y="723"/>
                    <a:pt x="1568" y="723"/>
                  </a:cubicBezTo>
                  <a:close/>
                  <a:moveTo>
                    <a:pt x="1790" y="722"/>
                  </a:moveTo>
                  <a:cubicBezTo>
                    <a:pt x="1744" y="585"/>
                    <a:pt x="1744" y="585"/>
                    <a:pt x="1744" y="585"/>
                  </a:cubicBezTo>
                  <a:cubicBezTo>
                    <a:pt x="1684" y="585"/>
                    <a:pt x="1684" y="585"/>
                    <a:pt x="1684" y="585"/>
                  </a:cubicBezTo>
                  <a:cubicBezTo>
                    <a:pt x="1763" y="788"/>
                    <a:pt x="1763" y="788"/>
                    <a:pt x="1763" y="788"/>
                  </a:cubicBezTo>
                  <a:cubicBezTo>
                    <a:pt x="1758" y="798"/>
                    <a:pt x="1753" y="801"/>
                    <a:pt x="1743" y="801"/>
                  </a:cubicBezTo>
                  <a:cubicBezTo>
                    <a:pt x="1735" y="801"/>
                    <a:pt x="1726" y="797"/>
                    <a:pt x="1718" y="793"/>
                  </a:cubicBezTo>
                  <a:cubicBezTo>
                    <a:pt x="1699" y="834"/>
                    <a:pt x="1699" y="834"/>
                    <a:pt x="1699" y="834"/>
                  </a:cubicBezTo>
                  <a:cubicBezTo>
                    <a:pt x="1714" y="843"/>
                    <a:pt x="1729" y="848"/>
                    <a:pt x="1750" y="848"/>
                  </a:cubicBezTo>
                  <a:cubicBezTo>
                    <a:pt x="1784" y="848"/>
                    <a:pt x="1801" y="833"/>
                    <a:pt x="1816" y="792"/>
                  </a:cubicBezTo>
                  <a:cubicBezTo>
                    <a:pt x="1894" y="585"/>
                    <a:pt x="1894" y="585"/>
                    <a:pt x="1894" y="585"/>
                  </a:cubicBezTo>
                  <a:cubicBezTo>
                    <a:pt x="1834" y="585"/>
                    <a:pt x="1834" y="585"/>
                    <a:pt x="1834" y="585"/>
                  </a:cubicBezTo>
                  <a:lnTo>
                    <a:pt x="1790" y="722"/>
                  </a:lnTo>
                  <a:close/>
                  <a:moveTo>
                    <a:pt x="1101" y="965"/>
                  </a:moveTo>
                  <a:cubicBezTo>
                    <a:pt x="1054" y="965"/>
                    <a:pt x="1054" y="965"/>
                    <a:pt x="1054" y="965"/>
                  </a:cubicBezTo>
                  <a:cubicBezTo>
                    <a:pt x="1054" y="957"/>
                    <a:pt x="1054" y="957"/>
                    <a:pt x="1054" y="957"/>
                  </a:cubicBezTo>
                  <a:cubicBezTo>
                    <a:pt x="1054" y="942"/>
                    <a:pt x="1062" y="935"/>
                    <a:pt x="1075" y="935"/>
                  </a:cubicBezTo>
                  <a:cubicBezTo>
                    <a:pt x="1085" y="935"/>
                    <a:pt x="1093" y="937"/>
                    <a:pt x="1101" y="940"/>
                  </a:cubicBezTo>
                  <a:cubicBezTo>
                    <a:pt x="1101" y="893"/>
                    <a:pt x="1101" y="893"/>
                    <a:pt x="1101" y="893"/>
                  </a:cubicBezTo>
                  <a:cubicBezTo>
                    <a:pt x="1091" y="889"/>
                    <a:pt x="1078" y="887"/>
                    <a:pt x="1060" y="887"/>
                  </a:cubicBezTo>
                  <a:cubicBezTo>
                    <a:pt x="1040" y="887"/>
                    <a:pt x="1025" y="892"/>
                    <a:pt x="1014" y="903"/>
                  </a:cubicBezTo>
                  <a:cubicBezTo>
                    <a:pt x="1004" y="914"/>
                    <a:pt x="998" y="930"/>
                    <a:pt x="998" y="952"/>
                  </a:cubicBezTo>
                  <a:cubicBezTo>
                    <a:pt x="998" y="965"/>
                    <a:pt x="998" y="965"/>
                    <a:pt x="998" y="965"/>
                  </a:cubicBezTo>
                  <a:cubicBezTo>
                    <a:pt x="974" y="965"/>
                    <a:pt x="974" y="965"/>
                    <a:pt x="974" y="965"/>
                  </a:cubicBezTo>
                  <a:cubicBezTo>
                    <a:pt x="974" y="1012"/>
                    <a:pt x="974" y="1012"/>
                    <a:pt x="974" y="1012"/>
                  </a:cubicBezTo>
                  <a:cubicBezTo>
                    <a:pt x="998" y="1012"/>
                    <a:pt x="998" y="1012"/>
                    <a:pt x="998" y="1012"/>
                  </a:cubicBezTo>
                  <a:cubicBezTo>
                    <a:pt x="998" y="1165"/>
                    <a:pt x="998" y="1165"/>
                    <a:pt x="998" y="1165"/>
                  </a:cubicBezTo>
                  <a:cubicBezTo>
                    <a:pt x="1055" y="1165"/>
                    <a:pt x="1055" y="1165"/>
                    <a:pt x="1055" y="1165"/>
                  </a:cubicBezTo>
                  <a:cubicBezTo>
                    <a:pt x="1055" y="1012"/>
                    <a:pt x="1055" y="1012"/>
                    <a:pt x="1055" y="1012"/>
                  </a:cubicBezTo>
                  <a:cubicBezTo>
                    <a:pt x="1101" y="1012"/>
                    <a:pt x="1101" y="1012"/>
                    <a:pt x="1101" y="1012"/>
                  </a:cubicBezTo>
                  <a:lnTo>
                    <a:pt x="1101" y="965"/>
                  </a:lnTo>
                  <a:close/>
                  <a:moveTo>
                    <a:pt x="1209" y="959"/>
                  </a:moveTo>
                  <a:cubicBezTo>
                    <a:pt x="1147" y="959"/>
                    <a:pt x="1100" y="1006"/>
                    <a:pt x="1100" y="1064"/>
                  </a:cubicBezTo>
                  <a:cubicBezTo>
                    <a:pt x="1100" y="1065"/>
                    <a:pt x="1100" y="1065"/>
                    <a:pt x="1100" y="1065"/>
                  </a:cubicBezTo>
                  <a:cubicBezTo>
                    <a:pt x="1100" y="1123"/>
                    <a:pt x="1146" y="1169"/>
                    <a:pt x="1209" y="1169"/>
                  </a:cubicBezTo>
                  <a:cubicBezTo>
                    <a:pt x="1272" y="1169"/>
                    <a:pt x="1318" y="1122"/>
                    <a:pt x="1318" y="1064"/>
                  </a:cubicBezTo>
                  <a:cubicBezTo>
                    <a:pt x="1318" y="1063"/>
                    <a:pt x="1318" y="1063"/>
                    <a:pt x="1318" y="1063"/>
                  </a:cubicBezTo>
                  <a:cubicBezTo>
                    <a:pt x="1318" y="1005"/>
                    <a:pt x="1272" y="959"/>
                    <a:pt x="1209" y="959"/>
                  </a:cubicBezTo>
                  <a:close/>
                  <a:moveTo>
                    <a:pt x="1262" y="1065"/>
                  </a:moveTo>
                  <a:cubicBezTo>
                    <a:pt x="1262" y="1095"/>
                    <a:pt x="1242" y="1120"/>
                    <a:pt x="1209" y="1120"/>
                  </a:cubicBezTo>
                  <a:cubicBezTo>
                    <a:pt x="1178" y="1120"/>
                    <a:pt x="1156" y="1094"/>
                    <a:pt x="1156" y="1064"/>
                  </a:cubicBezTo>
                  <a:cubicBezTo>
                    <a:pt x="1156" y="1063"/>
                    <a:pt x="1156" y="1063"/>
                    <a:pt x="1156" y="1063"/>
                  </a:cubicBezTo>
                  <a:cubicBezTo>
                    <a:pt x="1156" y="1034"/>
                    <a:pt x="1176" y="1008"/>
                    <a:pt x="1209" y="1008"/>
                  </a:cubicBezTo>
                  <a:cubicBezTo>
                    <a:pt x="1240" y="1008"/>
                    <a:pt x="1262" y="1034"/>
                    <a:pt x="1262" y="1064"/>
                  </a:cubicBezTo>
                  <a:lnTo>
                    <a:pt x="1262" y="1065"/>
                  </a:lnTo>
                  <a:close/>
                  <a:moveTo>
                    <a:pt x="1389" y="1004"/>
                  </a:moveTo>
                  <a:cubicBezTo>
                    <a:pt x="1389" y="963"/>
                    <a:pt x="1389" y="963"/>
                    <a:pt x="1389" y="963"/>
                  </a:cubicBezTo>
                  <a:cubicBezTo>
                    <a:pt x="1332" y="963"/>
                    <a:pt x="1332" y="963"/>
                    <a:pt x="1332" y="963"/>
                  </a:cubicBezTo>
                  <a:cubicBezTo>
                    <a:pt x="1332" y="1165"/>
                    <a:pt x="1332" y="1165"/>
                    <a:pt x="1332" y="1165"/>
                  </a:cubicBezTo>
                  <a:cubicBezTo>
                    <a:pt x="1389" y="1165"/>
                    <a:pt x="1389" y="1165"/>
                    <a:pt x="1389" y="1165"/>
                  </a:cubicBezTo>
                  <a:cubicBezTo>
                    <a:pt x="1389" y="1090"/>
                    <a:pt x="1389" y="1090"/>
                    <a:pt x="1389" y="1090"/>
                  </a:cubicBezTo>
                  <a:cubicBezTo>
                    <a:pt x="1389" y="1042"/>
                    <a:pt x="1412" y="1019"/>
                    <a:pt x="1450" y="1019"/>
                  </a:cubicBezTo>
                  <a:cubicBezTo>
                    <a:pt x="1453" y="1019"/>
                    <a:pt x="1453" y="1019"/>
                    <a:pt x="1453" y="1019"/>
                  </a:cubicBezTo>
                  <a:cubicBezTo>
                    <a:pt x="1453" y="959"/>
                    <a:pt x="1453" y="959"/>
                    <a:pt x="1453" y="959"/>
                  </a:cubicBezTo>
                  <a:cubicBezTo>
                    <a:pt x="1419" y="958"/>
                    <a:pt x="1400" y="976"/>
                    <a:pt x="1389" y="1004"/>
                  </a:cubicBezTo>
                  <a:close/>
                  <a:moveTo>
                    <a:pt x="1622" y="961"/>
                  </a:moveTo>
                  <a:cubicBezTo>
                    <a:pt x="1588" y="961"/>
                    <a:pt x="1566" y="967"/>
                    <a:pt x="1544" y="977"/>
                  </a:cubicBezTo>
                  <a:cubicBezTo>
                    <a:pt x="1558" y="1020"/>
                    <a:pt x="1558" y="1020"/>
                    <a:pt x="1558" y="1020"/>
                  </a:cubicBezTo>
                  <a:cubicBezTo>
                    <a:pt x="1576" y="1014"/>
                    <a:pt x="1592" y="1010"/>
                    <a:pt x="1614" y="1010"/>
                  </a:cubicBezTo>
                  <a:cubicBezTo>
                    <a:pt x="1642" y="1010"/>
                    <a:pt x="1657" y="1023"/>
                    <a:pt x="1657" y="1046"/>
                  </a:cubicBezTo>
                  <a:cubicBezTo>
                    <a:pt x="1657" y="1050"/>
                    <a:pt x="1657" y="1050"/>
                    <a:pt x="1657" y="1050"/>
                  </a:cubicBezTo>
                  <a:cubicBezTo>
                    <a:pt x="1643" y="1045"/>
                    <a:pt x="1628" y="1042"/>
                    <a:pt x="1608" y="1042"/>
                  </a:cubicBezTo>
                  <a:cubicBezTo>
                    <a:pt x="1560" y="1042"/>
                    <a:pt x="1526" y="1062"/>
                    <a:pt x="1526" y="1106"/>
                  </a:cubicBezTo>
                  <a:cubicBezTo>
                    <a:pt x="1526" y="1107"/>
                    <a:pt x="1526" y="1107"/>
                    <a:pt x="1526" y="1107"/>
                  </a:cubicBezTo>
                  <a:cubicBezTo>
                    <a:pt x="1526" y="1147"/>
                    <a:pt x="1558" y="1168"/>
                    <a:pt x="1596" y="1168"/>
                  </a:cubicBezTo>
                  <a:cubicBezTo>
                    <a:pt x="1624" y="1168"/>
                    <a:pt x="1643" y="1158"/>
                    <a:pt x="1657" y="1143"/>
                  </a:cubicBezTo>
                  <a:cubicBezTo>
                    <a:pt x="1657" y="1165"/>
                    <a:pt x="1657" y="1165"/>
                    <a:pt x="1657" y="1165"/>
                  </a:cubicBezTo>
                  <a:cubicBezTo>
                    <a:pt x="1712" y="1165"/>
                    <a:pt x="1712" y="1165"/>
                    <a:pt x="1712" y="1165"/>
                  </a:cubicBezTo>
                  <a:cubicBezTo>
                    <a:pt x="1712" y="1048"/>
                    <a:pt x="1712" y="1048"/>
                    <a:pt x="1712" y="1048"/>
                  </a:cubicBezTo>
                  <a:cubicBezTo>
                    <a:pt x="1712" y="1020"/>
                    <a:pt x="1705" y="998"/>
                    <a:pt x="1690" y="983"/>
                  </a:cubicBezTo>
                  <a:cubicBezTo>
                    <a:pt x="1676" y="969"/>
                    <a:pt x="1653" y="961"/>
                    <a:pt x="1622" y="961"/>
                  </a:cubicBezTo>
                  <a:close/>
                  <a:moveTo>
                    <a:pt x="1658" y="1094"/>
                  </a:moveTo>
                  <a:cubicBezTo>
                    <a:pt x="1658" y="1114"/>
                    <a:pt x="1640" y="1129"/>
                    <a:pt x="1613" y="1129"/>
                  </a:cubicBezTo>
                  <a:cubicBezTo>
                    <a:pt x="1595" y="1129"/>
                    <a:pt x="1582" y="1120"/>
                    <a:pt x="1582" y="1104"/>
                  </a:cubicBezTo>
                  <a:cubicBezTo>
                    <a:pt x="1582" y="1104"/>
                    <a:pt x="1582" y="1104"/>
                    <a:pt x="1582" y="1104"/>
                  </a:cubicBezTo>
                  <a:cubicBezTo>
                    <a:pt x="1582" y="1086"/>
                    <a:pt x="1597" y="1076"/>
                    <a:pt x="1621" y="1076"/>
                  </a:cubicBezTo>
                  <a:cubicBezTo>
                    <a:pt x="1635" y="1076"/>
                    <a:pt x="1648" y="1079"/>
                    <a:pt x="1658" y="1083"/>
                  </a:cubicBezTo>
                  <a:lnTo>
                    <a:pt x="1658" y="1094"/>
                  </a:lnTo>
                  <a:close/>
                  <a:moveTo>
                    <a:pt x="1736" y="1165"/>
                  </a:moveTo>
                  <a:cubicBezTo>
                    <a:pt x="1793" y="1165"/>
                    <a:pt x="1793" y="1165"/>
                    <a:pt x="1793" y="1165"/>
                  </a:cubicBezTo>
                  <a:cubicBezTo>
                    <a:pt x="1793" y="890"/>
                    <a:pt x="1793" y="890"/>
                    <a:pt x="1793" y="890"/>
                  </a:cubicBezTo>
                  <a:cubicBezTo>
                    <a:pt x="1736" y="890"/>
                    <a:pt x="1736" y="890"/>
                    <a:pt x="1736" y="890"/>
                  </a:cubicBezTo>
                  <a:lnTo>
                    <a:pt x="1736" y="1165"/>
                  </a:lnTo>
                  <a:close/>
                  <a:moveTo>
                    <a:pt x="1817" y="1165"/>
                  </a:moveTo>
                  <a:cubicBezTo>
                    <a:pt x="1874" y="1165"/>
                    <a:pt x="1874" y="1165"/>
                    <a:pt x="1874" y="1165"/>
                  </a:cubicBezTo>
                  <a:cubicBezTo>
                    <a:pt x="1874" y="890"/>
                    <a:pt x="1874" y="890"/>
                    <a:pt x="1874" y="890"/>
                  </a:cubicBezTo>
                  <a:cubicBezTo>
                    <a:pt x="1817" y="890"/>
                    <a:pt x="1817" y="890"/>
                    <a:pt x="1817" y="890"/>
                  </a:cubicBezTo>
                  <a:lnTo>
                    <a:pt x="1817" y="1165"/>
                  </a:lnTo>
                  <a:close/>
                  <a:moveTo>
                    <a:pt x="2086" y="0"/>
                  </a:moveTo>
                  <a:cubicBezTo>
                    <a:pt x="2086" y="1832"/>
                    <a:pt x="2086" y="1832"/>
                    <a:pt x="2086" y="1832"/>
                  </a:cubicBezTo>
                  <a:cubicBezTo>
                    <a:pt x="2697" y="1832"/>
                    <a:pt x="2697" y="1832"/>
                    <a:pt x="2697" y="1832"/>
                  </a:cubicBezTo>
                  <a:cubicBezTo>
                    <a:pt x="2697" y="0"/>
                    <a:pt x="2697" y="0"/>
                    <a:pt x="2697" y="0"/>
                  </a:cubicBezTo>
                  <a:lnTo>
                    <a:pt x="2086" y="0"/>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nvGrpSpPr>
            <p:cNvPr id="44" name="Google Shape;44;p48"/>
            <p:cNvGrpSpPr/>
            <p:nvPr/>
          </p:nvGrpSpPr>
          <p:grpSpPr>
            <a:xfrm>
              <a:off x="11291887" y="1987551"/>
              <a:ext cx="590550" cy="2868613"/>
              <a:chOff x="11291887" y="1987551"/>
              <a:chExt cx="590550" cy="2868613"/>
            </a:xfrm>
          </p:grpSpPr>
          <p:sp>
            <p:nvSpPr>
              <p:cNvPr id="45" name="Google Shape;45;p48"/>
              <p:cNvSpPr/>
              <p:nvPr/>
            </p:nvSpPr>
            <p:spPr>
              <a:xfrm>
                <a:off x="11418887" y="3471864"/>
                <a:ext cx="455612" cy="452438"/>
              </a:xfrm>
              <a:custGeom>
                <a:rect b="b" l="l" r="r" t="t"/>
                <a:pathLst>
                  <a:path extrusionOk="0" h="237" w="239">
                    <a:moveTo>
                      <a:pt x="0" y="96"/>
                    </a:moveTo>
                    <a:cubicBezTo>
                      <a:pt x="0" y="123"/>
                      <a:pt x="13" y="154"/>
                      <a:pt x="38" y="173"/>
                    </a:cubicBezTo>
                    <a:cubicBezTo>
                      <a:pt x="38" y="173"/>
                      <a:pt x="38" y="173"/>
                      <a:pt x="38" y="173"/>
                    </a:cubicBezTo>
                    <a:cubicBezTo>
                      <a:pt x="38" y="173"/>
                      <a:pt x="38" y="173"/>
                      <a:pt x="38" y="173"/>
                    </a:cubicBezTo>
                    <a:cubicBezTo>
                      <a:pt x="4" y="173"/>
                      <a:pt x="4" y="173"/>
                      <a:pt x="4" y="173"/>
                    </a:cubicBezTo>
                    <a:cubicBezTo>
                      <a:pt x="4" y="237"/>
                      <a:pt x="4" y="237"/>
                      <a:pt x="4" y="237"/>
                    </a:cubicBezTo>
                    <a:cubicBezTo>
                      <a:pt x="239" y="237"/>
                      <a:pt x="239" y="237"/>
                      <a:pt x="239" y="237"/>
                    </a:cubicBezTo>
                    <a:cubicBezTo>
                      <a:pt x="239" y="173"/>
                      <a:pt x="239" y="173"/>
                      <a:pt x="239" y="173"/>
                    </a:cubicBezTo>
                    <a:cubicBezTo>
                      <a:pt x="105" y="173"/>
                      <a:pt x="105" y="173"/>
                      <a:pt x="105" y="173"/>
                    </a:cubicBezTo>
                    <a:cubicBezTo>
                      <a:pt x="81" y="173"/>
                      <a:pt x="56" y="154"/>
                      <a:pt x="56" y="119"/>
                    </a:cubicBezTo>
                    <a:cubicBezTo>
                      <a:pt x="56" y="93"/>
                      <a:pt x="74" y="65"/>
                      <a:pt x="105" y="65"/>
                    </a:cubicBezTo>
                    <a:cubicBezTo>
                      <a:pt x="239" y="65"/>
                      <a:pt x="239" y="65"/>
                      <a:pt x="239" y="65"/>
                    </a:cubicBezTo>
                    <a:cubicBezTo>
                      <a:pt x="239" y="0"/>
                      <a:pt x="239" y="0"/>
                      <a:pt x="239" y="0"/>
                    </a:cubicBezTo>
                    <a:cubicBezTo>
                      <a:pt x="93" y="0"/>
                      <a:pt x="93" y="0"/>
                      <a:pt x="93" y="0"/>
                    </a:cubicBezTo>
                    <a:cubicBezTo>
                      <a:pt x="39" y="0"/>
                      <a:pt x="0" y="39"/>
                      <a:pt x="0" y="96"/>
                    </a:cubicBezTo>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6" name="Google Shape;46;p48"/>
              <p:cNvSpPr/>
              <p:nvPr/>
            </p:nvSpPr>
            <p:spPr>
              <a:xfrm>
                <a:off x="11425237" y="2452689"/>
                <a:ext cx="449262" cy="506413"/>
              </a:xfrm>
              <a:custGeom>
                <a:rect b="b" l="l" r="r" t="t"/>
                <a:pathLst>
                  <a:path extrusionOk="0" h="319" w="283">
                    <a:moveTo>
                      <a:pt x="0" y="89"/>
                    </a:moveTo>
                    <a:lnTo>
                      <a:pt x="193" y="159"/>
                    </a:lnTo>
                    <a:lnTo>
                      <a:pt x="0" y="229"/>
                    </a:lnTo>
                    <a:lnTo>
                      <a:pt x="0" y="319"/>
                    </a:lnTo>
                    <a:lnTo>
                      <a:pt x="283" y="202"/>
                    </a:lnTo>
                    <a:lnTo>
                      <a:pt x="283" y="117"/>
                    </a:lnTo>
                    <a:lnTo>
                      <a:pt x="0" y="0"/>
                    </a:lnTo>
                    <a:lnTo>
                      <a:pt x="0" y="89"/>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7" name="Google Shape;47;p48"/>
              <p:cNvSpPr/>
              <p:nvPr/>
            </p:nvSpPr>
            <p:spPr>
              <a:xfrm>
                <a:off x="11418887" y="3968751"/>
                <a:ext cx="463550" cy="471488"/>
              </a:xfrm>
              <a:custGeom>
                <a:rect b="b" l="l" r="r" t="t"/>
                <a:pathLst>
                  <a:path extrusionOk="0" h="246" w="243">
                    <a:moveTo>
                      <a:pt x="167" y="46"/>
                    </a:moveTo>
                    <a:cubicBezTo>
                      <a:pt x="187" y="73"/>
                      <a:pt x="192" y="88"/>
                      <a:pt x="192" y="113"/>
                    </a:cubicBezTo>
                    <a:cubicBezTo>
                      <a:pt x="192" y="135"/>
                      <a:pt x="185" y="153"/>
                      <a:pt x="173" y="165"/>
                    </a:cubicBezTo>
                    <a:cubicBezTo>
                      <a:pt x="104" y="0"/>
                      <a:pt x="104" y="0"/>
                      <a:pt x="104" y="0"/>
                    </a:cubicBezTo>
                    <a:cubicBezTo>
                      <a:pt x="79" y="4"/>
                      <a:pt x="56" y="14"/>
                      <a:pt x="39" y="28"/>
                    </a:cubicBezTo>
                    <a:cubicBezTo>
                      <a:pt x="13" y="50"/>
                      <a:pt x="0" y="82"/>
                      <a:pt x="0" y="121"/>
                    </a:cubicBezTo>
                    <a:cubicBezTo>
                      <a:pt x="0" y="192"/>
                      <a:pt x="52" y="246"/>
                      <a:pt x="122" y="246"/>
                    </a:cubicBezTo>
                    <a:cubicBezTo>
                      <a:pt x="193" y="246"/>
                      <a:pt x="243" y="192"/>
                      <a:pt x="243" y="114"/>
                    </a:cubicBezTo>
                    <a:cubicBezTo>
                      <a:pt x="243" y="70"/>
                      <a:pt x="222" y="26"/>
                      <a:pt x="198" y="5"/>
                    </a:cubicBezTo>
                    <a:lnTo>
                      <a:pt x="167" y="46"/>
                    </a:lnTo>
                    <a:close/>
                    <a:moveTo>
                      <a:pt x="75" y="170"/>
                    </a:moveTo>
                    <a:cubicBezTo>
                      <a:pt x="60" y="159"/>
                      <a:pt x="51" y="141"/>
                      <a:pt x="51" y="120"/>
                    </a:cubicBezTo>
                    <a:cubicBezTo>
                      <a:pt x="51" y="97"/>
                      <a:pt x="65" y="79"/>
                      <a:pt x="84" y="70"/>
                    </a:cubicBezTo>
                    <a:cubicBezTo>
                      <a:pt x="131" y="183"/>
                      <a:pt x="131" y="183"/>
                      <a:pt x="131" y="183"/>
                    </a:cubicBezTo>
                    <a:cubicBezTo>
                      <a:pt x="107" y="186"/>
                      <a:pt x="88" y="180"/>
                      <a:pt x="75" y="17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8" name="Google Shape;48;p48"/>
              <p:cNvSpPr/>
              <p:nvPr/>
            </p:nvSpPr>
            <p:spPr>
              <a:xfrm>
                <a:off x="11291887" y="4451351"/>
                <a:ext cx="582612" cy="404813"/>
              </a:xfrm>
              <a:custGeom>
                <a:rect b="b" l="l" r="r" t="t"/>
                <a:pathLst>
                  <a:path extrusionOk="0" h="255" w="367">
                    <a:moveTo>
                      <a:pt x="296" y="0"/>
                    </a:moveTo>
                    <a:lnTo>
                      <a:pt x="296" y="177"/>
                    </a:lnTo>
                    <a:lnTo>
                      <a:pt x="0" y="177"/>
                    </a:lnTo>
                    <a:lnTo>
                      <a:pt x="0" y="255"/>
                    </a:lnTo>
                    <a:lnTo>
                      <a:pt x="367" y="255"/>
                    </a:lnTo>
                    <a:lnTo>
                      <a:pt x="367" y="0"/>
                    </a:lnTo>
                    <a:lnTo>
                      <a:pt x="296"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9" name="Google Shape;49;p48"/>
              <p:cNvSpPr/>
              <p:nvPr/>
            </p:nvSpPr>
            <p:spPr>
              <a:xfrm>
                <a:off x="11418887" y="1987551"/>
                <a:ext cx="463550" cy="484188"/>
              </a:xfrm>
              <a:custGeom>
                <a:rect b="b" l="l" r="r" t="t"/>
                <a:pathLst>
                  <a:path extrusionOk="0" h="253" w="243">
                    <a:moveTo>
                      <a:pt x="243" y="127"/>
                    </a:moveTo>
                    <a:cubicBezTo>
                      <a:pt x="243" y="198"/>
                      <a:pt x="190" y="253"/>
                      <a:pt x="122" y="253"/>
                    </a:cubicBezTo>
                    <a:cubicBezTo>
                      <a:pt x="53" y="253"/>
                      <a:pt x="0" y="197"/>
                      <a:pt x="0" y="126"/>
                    </a:cubicBezTo>
                    <a:cubicBezTo>
                      <a:pt x="0" y="56"/>
                      <a:pt x="53" y="0"/>
                      <a:pt x="122" y="0"/>
                    </a:cubicBezTo>
                    <a:cubicBezTo>
                      <a:pt x="190" y="0"/>
                      <a:pt x="243" y="56"/>
                      <a:pt x="243" y="127"/>
                    </a:cubicBezTo>
                    <a:moveTo>
                      <a:pt x="55" y="127"/>
                    </a:moveTo>
                    <a:cubicBezTo>
                      <a:pt x="55" y="163"/>
                      <a:pt x="83" y="189"/>
                      <a:pt x="122" y="189"/>
                    </a:cubicBezTo>
                    <a:cubicBezTo>
                      <a:pt x="159" y="189"/>
                      <a:pt x="188" y="162"/>
                      <a:pt x="188" y="126"/>
                    </a:cubicBezTo>
                    <a:cubicBezTo>
                      <a:pt x="188" y="90"/>
                      <a:pt x="160" y="64"/>
                      <a:pt x="122" y="64"/>
                    </a:cubicBezTo>
                    <a:cubicBezTo>
                      <a:pt x="85" y="64"/>
                      <a:pt x="55" y="92"/>
                      <a:pt x="55" y="127"/>
                    </a:cubicBezTo>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0" name="Google Shape;50;p48"/>
              <p:cNvSpPr/>
              <p:nvPr/>
            </p:nvSpPr>
            <p:spPr>
              <a:xfrm>
                <a:off x="11418887" y="2938464"/>
                <a:ext cx="463550" cy="484188"/>
              </a:xfrm>
              <a:custGeom>
                <a:rect b="b" l="l" r="r" t="t"/>
                <a:pathLst>
                  <a:path extrusionOk="0" h="253" w="243">
                    <a:moveTo>
                      <a:pt x="243" y="127"/>
                    </a:moveTo>
                    <a:cubicBezTo>
                      <a:pt x="243" y="198"/>
                      <a:pt x="190" y="253"/>
                      <a:pt x="122" y="253"/>
                    </a:cubicBezTo>
                    <a:cubicBezTo>
                      <a:pt x="53" y="253"/>
                      <a:pt x="0" y="197"/>
                      <a:pt x="0" y="126"/>
                    </a:cubicBezTo>
                    <a:cubicBezTo>
                      <a:pt x="0" y="56"/>
                      <a:pt x="53" y="0"/>
                      <a:pt x="122" y="0"/>
                    </a:cubicBezTo>
                    <a:cubicBezTo>
                      <a:pt x="190" y="0"/>
                      <a:pt x="243" y="56"/>
                      <a:pt x="243" y="127"/>
                    </a:cubicBezTo>
                    <a:moveTo>
                      <a:pt x="55" y="127"/>
                    </a:moveTo>
                    <a:cubicBezTo>
                      <a:pt x="55" y="163"/>
                      <a:pt x="83" y="189"/>
                      <a:pt x="122" y="189"/>
                    </a:cubicBezTo>
                    <a:cubicBezTo>
                      <a:pt x="159" y="189"/>
                      <a:pt x="188" y="162"/>
                      <a:pt x="188" y="126"/>
                    </a:cubicBezTo>
                    <a:cubicBezTo>
                      <a:pt x="188" y="90"/>
                      <a:pt x="160" y="64"/>
                      <a:pt x="122" y="64"/>
                    </a:cubicBezTo>
                    <a:cubicBezTo>
                      <a:pt x="85" y="64"/>
                      <a:pt x="55" y="92"/>
                      <a:pt x="55" y="127"/>
                    </a:cubicBezTo>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type="title">
  <p:cSld name="TITLE">
    <p:spTree>
      <p:nvGrpSpPr>
        <p:cNvPr id="51" name="Shape 51"/>
        <p:cNvGrpSpPr/>
        <p:nvPr/>
      </p:nvGrpSpPr>
      <p:grpSpPr>
        <a:xfrm>
          <a:off x="0" y="0"/>
          <a:ext cx="0" cy="0"/>
          <a:chOff x="0" y="0"/>
          <a:chExt cx="0" cy="0"/>
        </a:xfrm>
      </p:grpSpPr>
      <p:sp>
        <p:nvSpPr>
          <p:cNvPr id="52" name="Google Shape;52;p49"/>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49"/>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4" name="Google Shape;54;p4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5" name="Google Shape;55;p4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4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BJECT" type="obj">
  <p:cSld name="OBJECT">
    <p:spTree>
      <p:nvGrpSpPr>
        <p:cNvPr id="57" name="Shape 57"/>
        <p:cNvGrpSpPr/>
        <p:nvPr/>
      </p:nvGrpSpPr>
      <p:grpSpPr>
        <a:xfrm>
          <a:off x="0" y="0"/>
          <a:ext cx="0" cy="0"/>
          <a:chOff x="0" y="0"/>
          <a:chExt cx="0" cy="0"/>
        </a:xfrm>
      </p:grpSpPr>
      <p:sp>
        <p:nvSpPr>
          <p:cNvPr id="58" name="Google Shape;58;p5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 name="Google Shape;59;p50"/>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0" name="Google Shape;60;p5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 name="Google Shape;61;p5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2" name="Google Shape;62;p5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_HEADER" type="secHead">
  <p:cSld name="SECTION_HEADER">
    <p:spTree>
      <p:nvGrpSpPr>
        <p:cNvPr id="63" name="Shape 63"/>
        <p:cNvGrpSpPr/>
        <p:nvPr/>
      </p:nvGrpSpPr>
      <p:grpSpPr>
        <a:xfrm>
          <a:off x="0" y="0"/>
          <a:ext cx="0" cy="0"/>
          <a:chOff x="0" y="0"/>
          <a:chExt cx="0" cy="0"/>
        </a:xfrm>
      </p:grpSpPr>
      <p:sp>
        <p:nvSpPr>
          <p:cNvPr id="64" name="Google Shape;64;p51"/>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5" name="Google Shape;65;p51"/>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66" name="Google Shape;66;p5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5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8" name="Google Shape;68;p5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_OBJECTS" type="twoObj">
  <p:cSld name="TWO_OBJECTS">
    <p:spTree>
      <p:nvGrpSpPr>
        <p:cNvPr id="69" name="Shape 69"/>
        <p:cNvGrpSpPr/>
        <p:nvPr/>
      </p:nvGrpSpPr>
      <p:grpSpPr>
        <a:xfrm>
          <a:off x="0" y="0"/>
          <a:ext cx="0" cy="0"/>
          <a:chOff x="0" y="0"/>
          <a:chExt cx="0" cy="0"/>
        </a:xfrm>
      </p:grpSpPr>
      <p:sp>
        <p:nvSpPr>
          <p:cNvPr id="70" name="Google Shape;70;p5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1" name="Google Shape;71;p52"/>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 name="Google Shape;72;p52"/>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 name="Google Shape;73;p5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4" name="Google Shape;74;p5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5" name="Google Shape;75;p5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_OBJECTS_WITH_TEXT" type="twoTxTwoObj">
  <p:cSld name="TWO_OBJECTS_WITH_TEXT">
    <p:spTree>
      <p:nvGrpSpPr>
        <p:cNvPr id="76" name="Shape 76"/>
        <p:cNvGrpSpPr/>
        <p:nvPr/>
      </p:nvGrpSpPr>
      <p:grpSpPr>
        <a:xfrm>
          <a:off x="0" y="0"/>
          <a:ext cx="0" cy="0"/>
          <a:chOff x="0" y="0"/>
          <a:chExt cx="0" cy="0"/>
        </a:xfrm>
      </p:grpSpPr>
      <p:sp>
        <p:nvSpPr>
          <p:cNvPr id="77" name="Google Shape;77;p53"/>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8" name="Google Shape;78;p53"/>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 name="Google Shape;79;p53"/>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 name="Google Shape;80;p53"/>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 name="Google Shape;81;p53"/>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 name="Google Shape;82;p5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3" name="Google Shape;83;p5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4" name="Google Shape;84;p5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_ONLY" type="titleOnly">
  <p:cSld name="TITLE_ONLY">
    <p:spTree>
      <p:nvGrpSpPr>
        <p:cNvPr id="85" name="Shape 85"/>
        <p:cNvGrpSpPr/>
        <p:nvPr/>
      </p:nvGrpSpPr>
      <p:grpSpPr>
        <a:xfrm>
          <a:off x="0" y="0"/>
          <a:ext cx="0" cy="0"/>
          <a:chOff x="0" y="0"/>
          <a:chExt cx="0" cy="0"/>
        </a:xfrm>
      </p:grpSpPr>
      <p:sp>
        <p:nvSpPr>
          <p:cNvPr id="86" name="Google Shape;86;p5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7" name="Google Shape;87;p5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8" name="Google Shape;88;p5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9" name="Google Shape;89;p5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3.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2.png"/><Relationship Id="rId2" Type="http://schemas.openxmlformats.org/officeDocument/2006/relationships/image" Target="../media/image1.png"/><Relationship Id="rId3" Type="http://schemas.openxmlformats.org/officeDocument/2006/relationships/slideLayout" Target="../slideLayouts/slideLayout16.xml"/><Relationship Id="rId4" Type="http://schemas.openxmlformats.org/officeDocument/2006/relationships/slideLayout" Target="../slideLayouts/slideLayout17.xml"/><Relationship Id="rId5" Type="http://schemas.openxmlformats.org/officeDocument/2006/relationships/slideLayout" Target="../slideLayouts/slideLayout18.xml"/><Relationship Id="rId6"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9" name="Shape 9"/>
        <p:cNvGrpSpPr/>
        <p:nvPr/>
      </p:nvGrpSpPr>
      <p:grpSpPr>
        <a:xfrm>
          <a:off x="0" y="0"/>
          <a:ext cx="0" cy="0"/>
          <a:chOff x="0" y="0"/>
          <a:chExt cx="0" cy="0"/>
        </a:xfrm>
      </p:grpSpPr>
      <p:sp>
        <p:nvSpPr>
          <p:cNvPr id="10" name="Google Shape;10;p4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42"/>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4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3" name="Google Shape;13;p4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4" name="Google Shape;14;p4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124" name="Shape 124"/>
        <p:cNvGrpSpPr/>
        <p:nvPr/>
      </p:nvGrpSpPr>
      <p:grpSpPr>
        <a:xfrm>
          <a:off x="0" y="0"/>
          <a:ext cx="0" cy="0"/>
          <a:chOff x="0" y="0"/>
          <a:chExt cx="0" cy="0"/>
        </a:xfrm>
      </p:grpSpPr>
      <p:pic>
        <p:nvPicPr>
          <p:cNvPr id="125" name="Google Shape;125;p45"/>
          <p:cNvPicPr preferRelativeResize="0"/>
          <p:nvPr/>
        </p:nvPicPr>
        <p:blipFill rotWithShape="1">
          <a:blip r:embed="rId1">
            <a:alphaModFix/>
          </a:blip>
          <a:srcRect b="0" l="0" r="0" t="0"/>
          <a:stretch/>
        </p:blipFill>
        <p:spPr>
          <a:xfrm>
            <a:off x="0" y="893"/>
            <a:ext cx="12193586" cy="6857107"/>
          </a:xfrm>
          <a:prstGeom prst="rect">
            <a:avLst/>
          </a:prstGeom>
          <a:noFill/>
          <a:ln>
            <a:noFill/>
          </a:ln>
        </p:spPr>
      </p:pic>
      <p:sp>
        <p:nvSpPr>
          <p:cNvPr id="126" name="Google Shape;126;p45"/>
          <p:cNvSpPr txBox="1"/>
          <p:nvPr>
            <p:ph idx="11" type="ftr"/>
          </p:nvPr>
        </p:nvSpPr>
        <p:spPr>
          <a:xfrm>
            <a:off x="548783" y="6397010"/>
            <a:ext cx="2413972" cy="307777"/>
          </a:xfrm>
          <a:prstGeom prst="rect">
            <a:avLst/>
          </a:prstGeom>
          <a:noFill/>
          <a:ln>
            <a:noFill/>
          </a:ln>
        </p:spPr>
        <p:txBody>
          <a:bodyPr anchorCtr="0" anchor="ctr" bIns="0" lIns="0" spcFirstLastPara="1" rIns="0" wrap="square" tIns="0">
            <a:spAutoFit/>
          </a:bodyPr>
          <a:lstStyle>
            <a:lvl1pPr lvl="0" marR="0" rtl="0" algn="l">
              <a:lnSpc>
                <a:spcPct val="100000"/>
              </a:lnSpc>
              <a:spcBef>
                <a:spcPts val="0"/>
              </a:spcBef>
              <a:spcAft>
                <a:spcPts val="0"/>
              </a:spcAft>
              <a:buClr>
                <a:srgbClr val="888888"/>
              </a:buClr>
              <a:buSzPts val="1200"/>
              <a:buFont typeface="Arial"/>
              <a:buNone/>
              <a:defRPr b="0" i="0" sz="12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pic>
        <p:nvPicPr>
          <p:cNvPr id="127" name="Google Shape;127;p45"/>
          <p:cNvPicPr preferRelativeResize="0"/>
          <p:nvPr/>
        </p:nvPicPr>
        <p:blipFill rotWithShape="1">
          <a:blip r:embed="rId2">
            <a:alphaModFix/>
          </a:blip>
          <a:srcRect b="0" l="0" r="0" t="0"/>
          <a:stretch/>
        </p:blipFill>
        <p:spPr>
          <a:xfrm rot="-5400000">
            <a:off x="11308102" y="5505385"/>
            <a:ext cx="1330737" cy="443416"/>
          </a:xfrm>
          <a:prstGeom prst="rect">
            <a:avLst/>
          </a:prstGeom>
          <a:noFill/>
          <a:ln>
            <a:noFill/>
          </a:ln>
        </p:spPr>
      </p:pic>
      <p:sp>
        <p:nvSpPr>
          <p:cNvPr id="128" name="Google Shape;128;p45"/>
          <p:cNvSpPr txBox="1"/>
          <p:nvPr/>
        </p:nvSpPr>
        <p:spPr>
          <a:xfrm>
            <a:off x="11751760" y="6395208"/>
            <a:ext cx="440239" cy="246221"/>
          </a:xfrm>
          <a:prstGeom prst="rect">
            <a:avLst/>
          </a:prstGeom>
          <a:noFill/>
          <a:ln>
            <a:noFill/>
          </a:ln>
        </p:spPr>
        <p:txBody>
          <a:bodyPr anchorCtr="0" anchor="b" bIns="0" lIns="0" spcFirstLastPara="1" rIns="0" wrap="square" tIns="0">
            <a:noAutofit/>
          </a:bodyPr>
          <a:lstStyle/>
          <a:p>
            <a:pPr indent="0" lvl="0" marL="0" marR="0" rtl="0" algn="ctr">
              <a:lnSpc>
                <a:spcPct val="100000"/>
              </a:lnSpc>
              <a:spcBef>
                <a:spcPts val="0"/>
              </a:spcBef>
              <a:spcAft>
                <a:spcPts val="0"/>
              </a:spcAft>
              <a:buClr>
                <a:srgbClr val="000000"/>
              </a:buClr>
              <a:buSzPts val="1000"/>
              <a:buFont typeface="Arial"/>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65" r:id="rId3"/>
    <p:sldLayoutId id="2147483666" r:id="rId4"/>
    <p:sldLayoutId id="2147483667"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4.xml"/><Relationship Id="rId3" Type="http://schemas.openxmlformats.org/officeDocument/2006/relationships/image" Target="../media/image6.png"/><Relationship Id="rId4" Type="http://schemas.openxmlformats.org/officeDocument/2006/relationships/image" Target="../media/image8.png"/><Relationship Id="rId5" Type="http://schemas.openxmlformats.org/officeDocument/2006/relationships/image" Target="../media/image4.png"/><Relationship Id="rId6" Type="http://schemas.openxmlformats.org/officeDocument/2006/relationships/image" Target="../media/image2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5.xml"/><Relationship Id="rId3" Type="http://schemas.openxmlformats.org/officeDocument/2006/relationships/image" Target="../media/image5.png"/><Relationship Id="rId4" Type="http://schemas.openxmlformats.org/officeDocument/2006/relationships/image" Target="../media/image9.png"/><Relationship Id="rId5" Type="http://schemas.openxmlformats.org/officeDocument/2006/relationships/image" Target="../media/image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6.xml"/><Relationship Id="rId3" Type="http://schemas.openxmlformats.org/officeDocument/2006/relationships/image" Target="../media/image7.png"/><Relationship Id="rId4" Type="http://schemas.openxmlformats.org/officeDocument/2006/relationships/image" Target="../media/image10.png"/><Relationship Id="rId5" Type="http://schemas.openxmlformats.org/officeDocument/2006/relationships/image" Target="../media/image13.png"/><Relationship Id="rId6" Type="http://schemas.openxmlformats.org/officeDocument/2006/relationships/image" Target="../media/image5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7.xml"/><Relationship Id="rId3" Type="http://schemas.openxmlformats.org/officeDocument/2006/relationships/image" Target="../media/image1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8.xml"/><Relationship Id="rId3" Type="http://schemas.openxmlformats.org/officeDocument/2006/relationships/image" Target="../media/image11.png"/><Relationship Id="rId4" Type="http://schemas.openxmlformats.org/officeDocument/2006/relationships/image" Target="../media/image49.png"/><Relationship Id="rId5" Type="http://schemas.openxmlformats.org/officeDocument/2006/relationships/image" Target="../media/image20.png"/><Relationship Id="rId6" Type="http://schemas.openxmlformats.org/officeDocument/2006/relationships/image" Target="../media/image25.png"/></Relationships>
</file>

<file path=ppt/slides/_rels/slide19.xml.rels><?xml version="1.0" encoding="UTF-8" standalone="yes"?><Relationships xmlns="http://schemas.openxmlformats.org/package/2006/relationships"><Relationship Id="rId11" Type="http://schemas.openxmlformats.org/officeDocument/2006/relationships/image" Target="../media/image24.png"/><Relationship Id="rId10" Type="http://schemas.openxmlformats.org/officeDocument/2006/relationships/image" Target="../media/image28.png"/><Relationship Id="rId12" Type="http://schemas.openxmlformats.org/officeDocument/2006/relationships/image" Target="../media/image23.png"/><Relationship Id="rId1" Type="http://schemas.openxmlformats.org/officeDocument/2006/relationships/slideLayout" Target="../slideLayouts/slideLayout17.xml"/><Relationship Id="rId2" Type="http://schemas.openxmlformats.org/officeDocument/2006/relationships/notesSlide" Target="../notesSlides/notesSlide19.xml"/><Relationship Id="rId3" Type="http://schemas.openxmlformats.org/officeDocument/2006/relationships/image" Target="../media/image12.png"/><Relationship Id="rId4" Type="http://schemas.openxmlformats.org/officeDocument/2006/relationships/image" Target="../media/image15.png"/><Relationship Id="rId9" Type="http://schemas.openxmlformats.org/officeDocument/2006/relationships/image" Target="../media/image26.png"/><Relationship Id="rId5" Type="http://schemas.openxmlformats.org/officeDocument/2006/relationships/image" Target="../media/image14.png"/><Relationship Id="rId6" Type="http://schemas.openxmlformats.org/officeDocument/2006/relationships/image" Target="../media/image29.png"/><Relationship Id="rId7" Type="http://schemas.openxmlformats.org/officeDocument/2006/relationships/image" Target="../media/image16.png"/><Relationship Id="rId8"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0.xml"/><Relationship Id="rId3" Type="http://schemas.openxmlformats.org/officeDocument/2006/relationships/image" Target="../media/image18.png"/><Relationship Id="rId4" Type="http://schemas.openxmlformats.org/officeDocument/2006/relationships/image" Target="../media/image32.png"/><Relationship Id="rId5" Type="http://schemas.openxmlformats.org/officeDocument/2006/relationships/image" Target="../media/image27.png"/><Relationship Id="rId6" Type="http://schemas.openxmlformats.org/officeDocument/2006/relationships/image" Target="../media/image3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1.xml"/><Relationship Id="rId3" Type="http://schemas.openxmlformats.org/officeDocument/2006/relationships/image" Target="../media/image3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2.xml"/><Relationship Id="rId3" Type="http://schemas.openxmlformats.org/officeDocument/2006/relationships/image" Target="../media/image50.png"/><Relationship Id="rId4" Type="http://schemas.openxmlformats.org/officeDocument/2006/relationships/image" Target="../media/image3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5.xml"/><Relationship Id="rId3" Type="http://schemas.openxmlformats.org/officeDocument/2006/relationships/image" Target="../media/image54.png"/><Relationship Id="rId4" Type="http://schemas.openxmlformats.org/officeDocument/2006/relationships/image" Target="../media/image5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6.xml"/><Relationship Id="rId3" Type="http://schemas.openxmlformats.org/officeDocument/2006/relationships/image" Target="../media/image52.png"/><Relationship Id="rId4" Type="http://schemas.openxmlformats.org/officeDocument/2006/relationships/image" Target="../media/image3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7.xml"/><Relationship Id="rId3" Type="http://schemas.openxmlformats.org/officeDocument/2006/relationships/image" Target="../media/image40.png"/><Relationship Id="rId4" Type="http://schemas.openxmlformats.org/officeDocument/2006/relationships/image" Target="../media/image5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8.xml"/><Relationship Id="rId3" Type="http://schemas.openxmlformats.org/officeDocument/2006/relationships/image" Target="../media/image36.png"/><Relationship Id="rId4" Type="http://schemas.openxmlformats.org/officeDocument/2006/relationships/image" Target="../media/image3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9.xml"/><Relationship Id="rId3" Type="http://schemas.openxmlformats.org/officeDocument/2006/relationships/image" Target="../media/image3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6.xml"/><Relationship Id="rId3" Type="http://schemas.openxmlformats.org/officeDocument/2006/relationships/image" Target="../media/image31.jpg"/></Relationships>
</file>

<file path=ppt/slides/_rels/slide37.xml.rels><?xml version="1.0" encoding="UTF-8" standalone="yes"?><Relationships xmlns="http://schemas.openxmlformats.org/package/2006/relationships"><Relationship Id="rId11" Type="http://schemas.openxmlformats.org/officeDocument/2006/relationships/image" Target="../media/image41.png"/><Relationship Id="rId10" Type="http://schemas.openxmlformats.org/officeDocument/2006/relationships/image" Target="../media/image45.jpg"/><Relationship Id="rId12" Type="http://schemas.openxmlformats.org/officeDocument/2006/relationships/image" Target="../media/image43.png"/><Relationship Id="rId1" Type="http://schemas.openxmlformats.org/officeDocument/2006/relationships/slideLayout" Target="../slideLayouts/slideLayout17.xml"/><Relationship Id="rId2" Type="http://schemas.openxmlformats.org/officeDocument/2006/relationships/notesSlide" Target="../notesSlides/notesSlide37.xml"/><Relationship Id="rId3" Type="http://schemas.openxmlformats.org/officeDocument/2006/relationships/image" Target="../media/image37.jpg"/><Relationship Id="rId4" Type="http://schemas.openxmlformats.org/officeDocument/2006/relationships/image" Target="../media/image46.png"/><Relationship Id="rId9" Type="http://schemas.openxmlformats.org/officeDocument/2006/relationships/image" Target="../media/image47.png"/><Relationship Id="rId5" Type="http://schemas.openxmlformats.org/officeDocument/2006/relationships/image" Target="../media/image48.png"/><Relationship Id="rId6" Type="http://schemas.openxmlformats.org/officeDocument/2006/relationships/image" Target="../media/image31.jpg"/><Relationship Id="rId7" Type="http://schemas.openxmlformats.org/officeDocument/2006/relationships/image" Target="../media/image44.png"/><Relationship Id="rId8" Type="http://schemas.openxmlformats.org/officeDocument/2006/relationships/image" Target="../media/image4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0" name="Shape 150"/>
        <p:cNvGrpSpPr/>
        <p:nvPr/>
      </p:nvGrpSpPr>
      <p:grpSpPr>
        <a:xfrm>
          <a:off x="0" y="0"/>
          <a:ext cx="0" cy="0"/>
          <a:chOff x="0" y="0"/>
          <a:chExt cx="0" cy="0"/>
        </a:xfrm>
      </p:grpSpPr>
      <p:sp>
        <p:nvSpPr>
          <p:cNvPr id="151" name="Google Shape;151;p1"/>
          <p:cNvSpPr txBox="1"/>
          <p:nvPr>
            <p:ph type="title"/>
          </p:nvPr>
        </p:nvSpPr>
        <p:spPr>
          <a:xfrm>
            <a:off x="1246183" y="3959396"/>
            <a:ext cx="9962700" cy="2898600"/>
          </a:xfrm>
          <a:prstGeom prst="rect">
            <a:avLst/>
          </a:prstGeom>
          <a:noFill/>
          <a:ln>
            <a:noFill/>
          </a:ln>
        </p:spPr>
        <p:txBody>
          <a:bodyPr anchorCtr="0" anchor="b" bIns="0" lIns="0" spcFirstLastPara="1" rIns="121875" wrap="square" tIns="0">
            <a:normAutofit/>
          </a:bodyPr>
          <a:lstStyle/>
          <a:p>
            <a:pPr indent="0" lvl="0" marL="0" rtl="0" algn="l">
              <a:lnSpc>
                <a:spcPct val="141666"/>
              </a:lnSpc>
              <a:spcBef>
                <a:spcPts val="0"/>
              </a:spcBef>
              <a:spcAft>
                <a:spcPts val="0"/>
              </a:spcAft>
              <a:buClr>
                <a:schemeClr val="lt1"/>
              </a:buClr>
              <a:buSzPts val="4800"/>
              <a:buFont typeface="Arial"/>
              <a:buNone/>
            </a:pPr>
            <a:r>
              <a:rPr lang="en-US" sz="4800"/>
              <a:t>Sentiment Analysis</a:t>
            </a:r>
            <a:endParaRPr/>
          </a:p>
        </p:txBody>
      </p:sp>
      <p:sp>
        <p:nvSpPr>
          <p:cNvPr id="152" name="Google Shape;152;p1"/>
          <p:cNvSpPr txBox="1"/>
          <p:nvPr>
            <p:ph idx="1" type="subTitle"/>
          </p:nvPr>
        </p:nvSpPr>
        <p:spPr>
          <a:xfrm>
            <a:off x="548783" y="4718304"/>
            <a:ext cx="9952388" cy="457200"/>
          </a:xfrm>
          <a:prstGeom prst="rect">
            <a:avLst/>
          </a:prstGeom>
          <a:noFill/>
          <a:ln>
            <a:noFill/>
          </a:ln>
        </p:spPr>
        <p:txBody>
          <a:bodyPr anchorCtr="0" anchor="b" bIns="0" lIns="0" spcFirstLastPara="1" rIns="0" wrap="square" tIns="0">
            <a:normAutofit/>
          </a:bodyPr>
          <a:lstStyle/>
          <a:p>
            <a:pPr indent="0" lvl="0" marL="0" rtl="0" algn="l">
              <a:lnSpc>
                <a:spcPct val="90000"/>
              </a:lnSpc>
              <a:spcBef>
                <a:spcPts val="0"/>
              </a:spcBef>
              <a:spcAft>
                <a:spcPts val="0"/>
              </a:spcAft>
              <a:buClr>
                <a:schemeClr val="lt1"/>
              </a:buClr>
              <a:buSzPts val="2600"/>
              <a:buNone/>
            </a:pPr>
            <a:r>
              <a:rPr lang="en-US"/>
              <a:t>Columbia University| 05 07 2020</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3" name="Shape 223"/>
        <p:cNvGrpSpPr/>
        <p:nvPr/>
      </p:nvGrpSpPr>
      <p:grpSpPr>
        <a:xfrm>
          <a:off x="0" y="0"/>
          <a:ext cx="0" cy="0"/>
          <a:chOff x="0" y="0"/>
          <a:chExt cx="0" cy="0"/>
        </a:xfrm>
      </p:grpSpPr>
      <p:sp>
        <p:nvSpPr>
          <p:cNvPr id="224" name="Google Shape;224;p10"/>
          <p:cNvSpPr txBox="1"/>
          <p:nvPr>
            <p:ph type="title"/>
          </p:nvPr>
        </p:nvSpPr>
        <p:spPr>
          <a:xfrm>
            <a:off x="548783" y="403624"/>
            <a:ext cx="11076300" cy="521100"/>
          </a:xfrm>
          <a:prstGeom prst="rect">
            <a:avLst/>
          </a:prstGeom>
          <a:noFill/>
          <a:ln>
            <a:noFill/>
          </a:ln>
        </p:spPr>
        <p:txBody>
          <a:bodyPr anchorCtr="0" anchor="t" bIns="0" lIns="0" spcFirstLastPara="1" rIns="0" wrap="square" tIns="0">
            <a:noAutofit/>
          </a:bodyPr>
          <a:lstStyle/>
          <a:p>
            <a:pPr indent="0" lvl="0" marL="0" rtl="0" algn="ctr">
              <a:lnSpc>
                <a:spcPct val="88888"/>
              </a:lnSpc>
              <a:spcBef>
                <a:spcPts val="0"/>
              </a:spcBef>
              <a:spcAft>
                <a:spcPts val="0"/>
              </a:spcAft>
              <a:buClr>
                <a:schemeClr val="dk1"/>
              </a:buClr>
              <a:buSzPts val="3600"/>
              <a:buFont typeface="Gill Sans"/>
              <a:buNone/>
            </a:pPr>
            <a:r>
              <a:rPr lang="en-US" sz="3600">
                <a:latin typeface="Gill Sans"/>
                <a:ea typeface="Gill Sans"/>
                <a:cs typeface="Gill Sans"/>
                <a:sym typeface="Gill Sans"/>
              </a:rPr>
              <a:t>Sentiment</a:t>
            </a:r>
            <a:r>
              <a:rPr lang="en-US"/>
              <a:t> Analysis - IBM</a:t>
            </a:r>
            <a:endParaRPr/>
          </a:p>
        </p:txBody>
      </p:sp>
      <p:sp>
        <p:nvSpPr>
          <p:cNvPr id="225" name="Google Shape;225;p10"/>
          <p:cNvSpPr txBox="1"/>
          <p:nvPr>
            <p:ph idx="12" type="sldNum"/>
          </p:nvPr>
        </p:nvSpPr>
        <p:spPr>
          <a:xfrm>
            <a:off x="11752974" y="6473952"/>
            <a:ext cx="438900" cy="1554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SzPts val="1000"/>
              <a:buNone/>
            </a:pPr>
            <a:fld id="{00000000-1234-1234-1234-123412341234}" type="slidenum">
              <a:rPr lang="en-US"/>
              <a:t>‹#›</a:t>
            </a:fld>
            <a:endParaRPr/>
          </a:p>
        </p:txBody>
      </p:sp>
      <p:graphicFrame>
        <p:nvGraphicFramePr>
          <p:cNvPr id="226" name="Google Shape;226;p10"/>
          <p:cNvGraphicFramePr/>
          <p:nvPr/>
        </p:nvGraphicFramePr>
        <p:xfrm>
          <a:off x="427588" y="1524000"/>
          <a:ext cx="3000000" cy="3000000"/>
        </p:xfrm>
        <a:graphic>
          <a:graphicData uri="http://schemas.openxmlformats.org/drawingml/2006/table">
            <a:tbl>
              <a:tblPr>
                <a:noFill/>
                <a:tableStyleId>{F6F3E1F7-AA6D-4C3B-BC61-E8AE995E9F24}</a:tableStyleId>
              </a:tblPr>
              <a:tblGrid>
                <a:gridCol w="1473075"/>
                <a:gridCol w="1230700"/>
                <a:gridCol w="1230700"/>
                <a:gridCol w="1230700"/>
                <a:gridCol w="1230700"/>
                <a:gridCol w="1230700"/>
                <a:gridCol w="1230700"/>
                <a:gridCol w="1230700"/>
                <a:gridCol w="1230700"/>
              </a:tblGrid>
              <a:tr h="381000">
                <a:tc rowSpan="2">
                  <a:txBody>
                    <a:bodyPr/>
                    <a:lstStyle/>
                    <a:p>
                      <a:pPr indent="0" lvl="0" marL="0" marR="0" rtl="0" algn="ctr">
                        <a:lnSpc>
                          <a:spcPct val="115000"/>
                        </a:lnSpc>
                        <a:spcBef>
                          <a:spcPts val="0"/>
                        </a:spcBef>
                        <a:spcAft>
                          <a:spcPts val="0"/>
                        </a:spcAft>
                        <a:buClr>
                          <a:srgbClr val="000000"/>
                        </a:buClr>
                        <a:buSzPts val="1400"/>
                        <a:buFont typeface="Arial"/>
                        <a:buNone/>
                      </a:pPr>
                      <a:r>
                        <a:rPr b="1" lang="en-US" sz="1400" u="none" cap="none" strike="noStrike"/>
                        <a:t>Career</a:t>
                      </a:r>
                      <a:endParaRPr b="1" sz="1400" u="none" cap="none" strike="noStrike"/>
                    </a:p>
                  </a:txBody>
                  <a:tcPr marT="9525" marB="91425" marR="9525" marL="95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CFE2F3"/>
                    </a:solidFill>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Career</a:t>
                      </a:r>
                      <a:endParaRPr sz="1400" u="none" cap="none" strike="noStrike"/>
                    </a:p>
                  </a:txBody>
                  <a:tcPr marT="9525" marB="91425" marR="9525" marL="9525" anchor="ctr">
                    <a:lnL cap="flat" cmpd="sng" w="9525">
                      <a:solidFill>
                        <a:srgbClr val="9E9E9E"/>
                      </a:solidFill>
                      <a:prstDash val="solid"/>
                      <a:round/>
                      <a:headEnd len="sm" w="sm" type="none"/>
                      <a:tailEnd len="sm" w="sm" type="none"/>
                    </a:lnL>
                    <a:solidFill>
                      <a:srgbClr val="C9DAF8"/>
                    </a:solidFill>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Position </a:t>
                      </a:r>
                      <a:endParaRPr sz="1400" u="none" cap="none" strike="noStrike"/>
                    </a:p>
                  </a:txBody>
                  <a:tcPr marT="9525" marB="91425" marR="9525" marL="9525" anchor="ctr">
                    <a:solidFill>
                      <a:srgbClr val="C9DAF8"/>
                    </a:solidFill>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Stability</a:t>
                      </a:r>
                      <a:endParaRPr sz="1400" u="none" cap="none" strike="noStrike"/>
                    </a:p>
                  </a:txBody>
                  <a:tcPr marT="9525" marB="91425" marR="9525" marL="9525" anchor="ctr">
                    <a:solidFill>
                      <a:srgbClr val="C9DAF8"/>
                    </a:solidFill>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Development</a:t>
                      </a:r>
                      <a:endParaRPr sz="1400" u="none" cap="none" strike="noStrike"/>
                    </a:p>
                  </a:txBody>
                  <a:tcPr marT="9525" marB="91425" marR="9525" marL="9525" anchor="ctr">
                    <a:solidFill>
                      <a:srgbClr val="C9DAF8"/>
                    </a:solidFill>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Growth</a:t>
                      </a:r>
                      <a:endParaRPr sz="1400" u="none" cap="none" strike="noStrike"/>
                    </a:p>
                  </a:txBody>
                  <a:tcPr marT="9525" marB="91425" marR="9525" marL="9525" anchor="ctr">
                    <a:solidFill>
                      <a:srgbClr val="C9DAF8"/>
                    </a:solidFill>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Train</a:t>
                      </a:r>
                      <a:endParaRPr sz="1400" u="none" cap="none" strike="noStrike"/>
                    </a:p>
                  </a:txBody>
                  <a:tcPr marT="9525" marB="91425" marR="9525" marL="9525" anchor="ctr">
                    <a:solidFill>
                      <a:srgbClr val="C9DAF8"/>
                    </a:solidFill>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Consult</a:t>
                      </a:r>
                      <a:endParaRPr sz="1400" u="none" cap="none" strike="noStrike"/>
                    </a:p>
                  </a:txBody>
                  <a:tcPr marT="9525" marB="91425" marR="9525" marL="9525" anchor="ctr">
                    <a:solidFill>
                      <a:srgbClr val="C9DAF8"/>
                    </a:solidFill>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Feedback</a:t>
                      </a:r>
                      <a:endParaRPr sz="1400" u="none" cap="none" strike="noStrike"/>
                    </a:p>
                  </a:txBody>
                  <a:tcPr marT="9525" marB="91425" marR="9525" marL="9525" anchor="ctr">
                    <a:solidFill>
                      <a:srgbClr val="C9DAF8"/>
                    </a:solidFill>
                  </a:tcPr>
                </a:tc>
              </a:tr>
              <a:tr h="381000">
                <a:tc vMerge="1"/>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0.35</a:t>
                      </a:r>
                      <a:endParaRPr sz="1400" u="none" cap="none" strike="noStrike"/>
                    </a:p>
                  </a:txBody>
                  <a:tcPr marT="9525" marB="91425" marR="9525" marL="9525" anchor="ctr">
                    <a:lnL cap="flat" cmpd="sng" w="9525">
                      <a:solidFill>
                        <a:srgbClr val="9E9E9E"/>
                      </a:solidFill>
                      <a:prstDash val="solid"/>
                      <a:round/>
                      <a:headEnd len="sm" w="sm" type="none"/>
                      <a:tailEnd len="sm" w="sm" type="none"/>
                    </a:lnL>
                    <a:lnB cap="flat" cmpd="sng" w="9525">
                      <a:solidFill>
                        <a:srgbClr val="9E9E9E"/>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0.22</a:t>
                      </a:r>
                      <a:endParaRPr sz="1400" u="none" cap="none" strike="noStrike"/>
                    </a:p>
                  </a:txBody>
                  <a:tcPr marT="9525" marB="91425" marR="9525" marL="9525" anchor="ctr">
                    <a:lnB cap="flat" cmpd="sng" w="9525">
                      <a:solidFill>
                        <a:srgbClr val="9E9E9E"/>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0.15</a:t>
                      </a:r>
                      <a:endParaRPr sz="1400" u="none" cap="none" strike="noStrike"/>
                    </a:p>
                  </a:txBody>
                  <a:tcPr marT="9525" marB="91425" marR="9525" marL="9525" anchor="ctr">
                    <a:lnB cap="flat" cmpd="sng" w="9525">
                      <a:solidFill>
                        <a:srgbClr val="9E9E9E"/>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0.33</a:t>
                      </a:r>
                      <a:endParaRPr sz="1400" u="none" cap="none" strike="noStrike"/>
                    </a:p>
                  </a:txBody>
                  <a:tcPr marT="9525" marB="91425" marR="9525" marL="9525" anchor="ctr">
                    <a:lnB cap="flat" cmpd="sng" w="9525">
                      <a:solidFill>
                        <a:srgbClr val="9E9E9E"/>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0.41</a:t>
                      </a:r>
                      <a:endParaRPr sz="1400" u="none" cap="none" strike="noStrike"/>
                    </a:p>
                  </a:txBody>
                  <a:tcPr marT="9525" marB="91425" marR="9525" marL="9525" anchor="ctr">
                    <a:lnB cap="flat" cmpd="sng" w="9525">
                      <a:solidFill>
                        <a:srgbClr val="9E9E9E"/>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0.43</a:t>
                      </a:r>
                      <a:endParaRPr sz="1400" u="none" cap="none" strike="noStrike"/>
                    </a:p>
                  </a:txBody>
                  <a:tcPr marT="9525" marB="91425" marR="9525" marL="9525" anchor="ctr">
                    <a:lnB cap="flat" cmpd="sng" w="9525">
                      <a:solidFill>
                        <a:srgbClr val="9E9E9E"/>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0.25</a:t>
                      </a:r>
                      <a:endParaRPr sz="1400" u="none" cap="none" strike="noStrike"/>
                    </a:p>
                  </a:txBody>
                  <a:tcPr marT="9525" marB="91425" marR="9525" marL="9525" anchor="ctr">
                    <a:lnB cap="flat" cmpd="sng" w="9525">
                      <a:solidFill>
                        <a:srgbClr val="9E9E9E"/>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0.21</a:t>
                      </a:r>
                      <a:endParaRPr sz="1400" u="none" cap="none" strike="noStrike"/>
                    </a:p>
                  </a:txBody>
                  <a:tcPr marT="9525" marB="91425" marR="9525" marL="9525" anchor="ctr">
                    <a:lnB cap="flat" cmpd="sng" w="9525">
                      <a:solidFill>
                        <a:srgbClr val="9E9E9E"/>
                      </a:solidFill>
                      <a:prstDash val="solid"/>
                      <a:round/>
                      <a:headEnd len="sm" w="sm" type="none"/>
                      <a:tailEnd len="sm" w="sm" type="none"/>
                    </a:lnB>
                  </a:tcPr>
                </a:tc>
              </a:tr>
              <a:tr h="381000">
                <a:tc rowSpan="2">
                  <a:txBody>
                    <a:bodyPr/>
                    <a:lstStyle/>
                    <a:p>
                      <a:pPr indent="0" lvl="0" marL="0" marR="0" rtl="0" algn="ctr">
                        <a:lnSpc>
                          <a:spcPct val="115000"/>
                        </a:lnSpc>
                        <a:spcBef>
                          <a:spcPts val="0"/>
                        </a:spcBef>
                        <a:spcAft>
                          <a:spcPts val="0"/>
                        </a:spcAft>
                        <a:buClr>
                          <a:srgbClr val="000000"/>
                        </a:buClr>
                        <a:buSzPts val="1400"/>
                        <a:buFont typeface="Arial"/>
                        <a:buNone/>
                      </a:pPr>
                      <a:r>
                        <a:rPr b="1" lang="en-US" sz="1400" u="none" cap="none" strike="noStrike"/>
                        <a:t>Benefit</a:t>
                      </a:r>
                      <a:endParaRPr b="1" sz="1400" u="none" cap="none" strike="noStrike"/>
                    </a:p>
                  </a:txBody>
                  <a:tcPr marT="9525" marB="91425" marR="9525" marL="95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CFE2F3"/>
                    </a:solidFill>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Health</a:t>
                      </a:r>
                      <a:endParaRPr sz="1400" u="none" cap="none" strike="noStrike"/>
                    </a:p>
                  </a:txBody>
                  <a:tcPr marT="9525" marB="91425" marR="9525" marL="95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C9DAF8"/>
                    </a:solidFill>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Insurance</a:t>
                      </a:r>
                      <a:endParaRPr sz="1400" u="none" cap="none" strike="noStrike"/>
                    </a:p>
                  </a:txBody>
                  <a:tcPr marT="9525" marB="91425" marR="9525" marL="95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C9DAF8"/>
                    </a:solidFill>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Stock</a:t>
                      </a:r>
                      <a:endParaRPr sz="1400" u="none" cap="none" strike="noStrike"/>
                    </a:p>
                  </a:txBody>
                  <a:tcPr marT="9525" marB="91425" marR="9525" marL="95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C9DAF8"/>
                    </a:solidFill>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Time</a:t>
                      </a:r>
                      <a:endParaRPr sz="1400" u="none" cap="none" strike="noStrike"/>
                    </a:p>
                  </a:txBody>
                  <a:tcPr marT="9525" marB="91425" marR="9525" marL="95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C9DAF8"/>
                    </a:solidFill>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Housing</a:t>
                      </a:r>
                      <a:endParaRPr sz="1400" u="none" cap="none" strike="noStrike"/>
                    </a:p>
                  </a:txBody>
                  <a:tcPr marT="9525" marB="91425" marR="9525" marL="95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C9DAF8"/>
                    </a:solidFill>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Child</a:t>
                      </a:r>
                      <a:endParaRPr sz="1400" u="none" cap="none" strike="noStrike"/>
                    </a:p>
                  </a:txBody>
                  <a:tcPr marT="9525" marB="91425" marR="9525" marL="95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C9DAF8"/>
                    </a:solidFill>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401k</a:t>
                      </a:r>
                      <a:endParaRPr sz="1400" u="none" cap="none" strike="noStrike"/>
                    </a:p>
                  </a:txBody>
                  <a:tcPr marT="9525" marB="91425" marR="9525" marL="95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C9DAF8"/>
                    </a:solidFill>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Holiday</a:t>
                      </a:r>
                      <a:endParaRPr sz="1400" u="none" cap="none" strike="noStrike"/>
                    </a:p>
                  </a:txBody>
                  <a:tcPr marT="9525" marB="91425" marR="9525" marL="95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C9DAF8"/>
                    </a:solidFill>
                  </a:tcPr>
                </a:tc>
              </a:tr>
              <a:tr h="381000">
                <a:tc vMerge="1"/>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0.46</a:t>
                      </a:r>
                      <a:endParaRPr sz="1400" u="none" cap="none" strike="noStrike"/>
                    </a:p>
                  </a:txBody>
                  <a:tcPr marT="9525" marB="91425" marR="9525" marL="9525" anchor="ctr">
                    <a:lnL cap="flat" cmpd="sng" w="9525">
                      <a:solidFill>
                        <a:srgbClr val="9E9E9E"/>
                      </a:solidFill>
                      <a:prstDash val="solid"/>
                      <a:round/>
                      <a:headEnd len="sm" w="sm" type="none"/>
                      <a:tailEnd len="sm" w="sm" type="none"/>
                    </a:lnL>
                    <a:lnT cap="flat" cmpd="sng" w="9525">
                      <a:solidFill>
                        <a:srgbClr val="9E9E9E"/>
                      </a:solidFill>
                      <a:prstDash val="solid"/>
                      <a:round/>
                      <a:headEnd len="sm" w="sm" type="none"/>
                      <a:tailEnd len="sm" w="sm" type="none"/>
                    </a:lnT>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0.33</a:t>
                      </a:r>
                      <a:endParaRPr sz="1400" u="none" cap="none" strike="noStrike"/>
                    </a:p>
                  </a:txBody>
                  <a:tcPr marT="9525" marB="91425" marR="9525" marL="9525" anchor="ctr">
                    <a:lnT cap="flat" cmpd="sng" w="9525">
                      <a:solidFill>
                        <a:srgbClr val="9E9E9E"/>
                      </a:solidFill>
                      <a:prstDash val="solid"/>
                      <a:round/>
                      <a:headEnd len="sm" w="sm" type="none"/>
                      <a:tailEnd len="sm" w="sm" type="none"/>
                    </a:lnT>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0.24</a:t>
                      </a:r>
                      <a:endParaRPr sz="1400" u="none" cap="none" strike="noStrike"/>
                    </a:p>
                  </a:txBody>
                  <a:tcPr marT="9525" marB="91425" marR="9525" marL="9525" anchor="ctr">
                    <a:lnT cap="flat" cmpd="sng" w="9525">
                      <a:solidFill>
                        <a:srgbClr val="9E9E9E"/>
                      </a:solidFill>
                      <a:prstDash val="solid"/>
                      <a:round/>
                      <a:headEnd len="sm" w="sm" type="none"/>
                      <a:tailEnd len="sm" w="sm" type="none"/>
                    </a:lnT>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0.12</a:t>
                      </a:r>
                      <a:endParaRPr sz="1400" u="none" cap="none" strike="noStrike"/>
                    </a:p>
                  </a:txBody>
                  <a:tcPr marT="9525" marB="91425" marR="9525" marL="9525" anchor="ctr">
                    <a:lnT cap="flat" cmpd="sng" w="9525">
                      <a:solidFill>
                        <a:srgbClr val="9E9E9E"/>
                      </a:solidFill>
                      <a:prstDash val="solid"/>
                      <a:round/>
                      <a:headEnd len="sm" w="sm" type="none"/>
                      <a:tailEnd len="sm" w="sm" type="none"/>
                    </a:lnT>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0.35</a:t>
                      </a:r>
                      <a:endParaRPr sz="1400" u="none" cap="none" strike="noStrike"/>
                    </a:p>
                  </a:txBody>
                  <a:tcPr marT="9525" marB="91425" marR="9525" marL="9525" anchor="ctr">
                    <a:lnT cap="flat" cmpd="sng" w="9525">
                      <a:solidFill>
                        <a:srgbClr val="9E9E9E"/>
                      </a:solidFill>
                      <a:prstDash val="solid"/>
                      <a:round/>
                      <a:headEnd len="sm" w="sm" type="none"/>
                      <a:tailEnd len="sm" w="sm" type="none"/>
                    </a:lnT>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0.25</a:t>
                      </a:r>
                      <a:endParaRPr sz="1400" u="none" cap="none" strike="noStrike"/>
                    </a:p>
                  </a:txBody>
                  <a:tcPr marT="9525" marB="91425" marR="9525" marL="9525" anchor="ctr">
                    <a:lnT cap="flat" cmpd="sng" w="9525">
                      <a:solidFill>
                        <a:srgbClr val="9E9E9E"/>
                      </a:solidFill>
                      <a:prstDash val="solid"/>
                      <a:round/>
                      <a:headEnd len="sm" w="sm" type="none"/>
                      <a:tailEnd len="sm" w="sm" type="none"/>
                    </a:lnT>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0.48</a:t>
                      </a:r>
                      <a:endParaRPr sz="1400" u="none" cap="none" strike="noStrike"/>
                    </a:p>
                  </a:txBody>
                  <a:tcPr marT="9525" marB="91425" marR="9525" marL="9525" anchor="ctr">
                    <a:lnT cap="flat" cmpd="sng" w="9525">
                      <a:solidFill>
                        <a:srgbClr val="9E9E9E"/>
                      </a:solidFill>
                      <a:prstDash val="solid"/>
                      <a:round/>
                      <a:headEnd len="sm" w="sm" type="none"/>
                      <a:tailEnd len="sm" w="sm" type="none"/>
                    </a:lnT>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0.55</a:t>
                      </a:r>
                      <a:endParaRPr sz="1400" u="none" cap="none" strike="noStrike"/>
                    </a:p>
                  </a:txBody>
                  <a:tcPr marT="9525" marB="91425" marR="9525" marL="9525" anchor="ctr">
                    <a:lnT cap="flat" cmpd="sng" w="9525">
                      <a:solidFill>
                        <a:srgbClr val="9E9E9E"/>
                      </a:solidFill>
                      <a:prstDash val="solid"/>
                      <a:round/>
                      <a:headEnd len="sm" w="sm" type="none"/>
                      <a:tailEnd len="sm" w="sm" type="none"/>
                    </a:lnT>
                  </a:tcPr>
                </a:tc>
              </a:tr>
              <a:tr h="381000">
                <a:tc rowSpan="2">
                  <a:txBody>
                    <a:bodyPr/>
                    <a:lstStyle/>
                    <a:p>
                      <a:pPr indent="0" lvl="0" marL="0" marR="0" rtl="0" algn="ctr">
                        <a:lnSpc>
                          <a:spcPct val="115000"/>
                        </a:lnSpc>
                        <a:spcBef>
                          <a:spcPts val="0"/>
                        </a:spcBef>
                        <a:spcAft>
                          <a:spcPts val="0"/>
                        </a:spcAft>
                        <a:buClr>
                          <a:srgbClr val="000000"/>
                        </a:buClr>
                        <a:buSzPts val="1400"/>
                        <a:buFont typeface="Arial"/>
                        <a:buNone/>
                      </a:pPr>
                      <a:r>
                        <a:rPr b="1" lang="en-US" sz="1400" u="none" cap="none" strike="noStrike"/>
                        <a:t>Compensation</a:t>
                      </a:r>
                      <a:endParaRPr b="1" sz="1400" u="none" cap="none" strike="noStrike"/>
                    </a:p>
                  </a:txBody>
                  <a:tcPr marT="9525" marB="91425" marR="9525" marL="95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CFE2F3"/>
                    </a:solidFill>
                  </a:tcPr>
                </a:tc>
                <a:tc>
                  <a:txBody>
                    <a:bodyPr/>
                    <a:lstStyle/>
                    <a:p>
                      <a:pPr indent="0" lvl="0" marL="0" marR="0" rtl="0" algn="ctr">
                        <a:lnSpc>
                          <a:spcPct val="115000"/>
                        </a:lnSpc>
                        <a:spcBef>
                          <a:spcPts val="0"/>
                        </a:spcBef>
                        <a:spcAft>
                          <a:spcPts val="0"/>
                        </a:spcAft>
                        <a:buClr>
                          <a:srgbClr val="000000"/>
                        </a:buClr>
                        <a:buSzPts val="1400"/>
                        <a:buFont typeface="Arial"/>
                        <a:buNone/>
                      </a:pPr>
                      <a:r>
                        <a:rPr lang="en-US"/>
                        <a:t>C</a:t>
                      </a:r>
                      <a:r>
                        <a:rPr lang="en-US" sz="1400" u="none" cap="none" strike="noStrike"/>
                        <a:t>ompensation</a:t>
                      </a:r>
                      <a:endParaRPr sz="1400" u="none" cap="none" strike="noStrike"/>
                    </a:p>
                  </a:txBody>
                  <a:tcPr marT="9525" marB="91425" marR="9525" marL="9525" anchor="ctr">
                    <a:lnL cap="flat" cmpd="sng" w="9525">
                      <a:solidFill>
                        <a:srgbClr val="9E9E9E"/>
                      </a:solidFill>
                      <a:prstDash val="solid"/>
                      <a:round/>
                      <a:headEnd len="sm" w="sm" type="none"/>
                      <a:tailEnd len="sm" w="sm" type="none"/>
                    </a:lnL>
                    <a:solidFill>
                      <a:srgbClr val="C9DAF8"/>
                    </a:solidFill>
                  </a:tcPr>
                </a:tc>
                <a:tc>
                  <a:txBody>
                    <a:bodyPr/>
                    <a:lstStyle/>
                    <a:p>
                      <a:pPr indent="0" lvl="0" marL="0" marR="0" rtl="0" algn="ctr">
                        <a:lnSpc>
                          <a:spcPct val="115000"/>
                        </a:lnSpc>
                        <a:spcBef>
                          <a:spcPts val="0"/>
                        </a:spcBef>
                        <a:spcAft>
                          <a:spcPts val="0"/>
                        </a:spcAft>
                        <a:buClr>
                          <a:srgbClr val="000000"/>
                        </a:buClr>
                        <a:buSzPts val="1400"/>
                        <a:buFont typeface="Arial"/>
                        <a:buNone/>
                      </a:pPr>
                      <a:r>
                        <a:rPr lang="en-US">
                          <a:solidFill>
                            <a:srgbClr val="FF0000"/>
                          </a:solidFill>
                        </a:rPr>
                        <a:t>P</a:t>
                      </a:r>
                      <a:r>
                        <a:rPr lang="en-US" sz="1400" u="none" cap="none" strike="noStrike">
                          <a:solidFill>
                            <a:srgbClr val="FF0000"/>
                          </a:solidFill>
                        </a:rPr>
                        <a:t>ay</a:t>
                      </a:r>
                      <a:endParaRPr sz="1400" u="none" cap="none" strike="noStrike">
                        <a:solidFill>
                          <a:srgbClr val="FF0000"/>
                        </a:solidFill>
                      </a:endParaRPr>
                    </a:p>
                  </a:txBody>
                  <a:tcPr marT="9525" marB="91425" marR="9525" marL="9525" anchor="ctr">
                    <a:solidFill>
                      <a:srgbClr val="C9DAF8"/>
                    </a:solidFill>
                  </a:tcPr>
                </a:tc>
                <a:tc>
                  <a:txBody>
                    <a:bodyPr/>
                    <a:lstStyle/>
                    <a:p>
                      <a:pPr indent="0" lvl="0" marL="0" marR="0" rtl="0" algn="ctr">
                        <a:lnSpc>
                          <a:spcPct val="115000"/>
                        </a:lnSpc>
                        <a:spcBef>
                          <a:spcPts val="0"/>
                        </a:spcBef>
                        <a:spcAft>
                          <a:spcPts val="0"/>
                        </a:spcAft>
                        <a:buClr>
                          <a:srgbClr val="000000"/>
                        </a:buClr>
                        <a:buSzPts val="1400"/>
                        <a:buFont typeface="Arial"/>
                        <a:buNone/>
                      </a:pPr>
                      <a:r>
                        <a:rPr lang="en-US">
                          <a:solidFill>
                            <a:srgbClr val="FF0000"/>
                          </a:solidFill>
                        </a:rPr>
                        <a:t>S</a:t>
                      </a:r>
                      <a:r>
                        <a:rPr lang="en-US" sz="1400" u="none" cap="none" strike="noStrike">
                          <a:solidFill>
                            <a:srgbClr val="FF0000"/>
                          </a:solidFill>
                        </a:rPr>
                        <a:t>alary</a:t>
                      </a:r>
                      <a:endParaRPr sz="1400" u="none" cap="none" strike="noStrike">
                        <a:solidFill>
                          <a:srgbClr val="FF0000"/>
                        </a:solidFill>
                      </a:endParaRPr>
                    </a:p>
                  </a:txBody>
                  <a:tcPr marT="9525" marB="91425" marR="9525" marL="9525" anchor="ctr">
                    <a:solidFill>
                      <a:srgbClr val="C9DAF8"/>
                    </a:solidFill>
                  </a:tcPr>
                </a:tc>
                <a:tc>
                  <a:txBody>
                    <a:bodyPr/>
                    <a:lstStyle/>
                    <a:p>
                      <a:pPr indent="0" lvl="0" marL="0" marR="0" rtl="0" algn="ctr">
                        <a:lnSpc>
                          <a:spcPct val="115000"/>
                        </a:lnSpc>
                        <a:spcBef>
                          <a:spcPts val="0"/>
                        </a:spcBef>
                        <a:spcAft>
                          <a:spcPts val="0"/>
                        </a:spcAft>
                        <a:buClr>
                          <a:srgbClr val="000000"/>
                        </a:buClr>
                        <a:buSzPts val="1400"/>
                        <a:buFont typeface="Arial"/>
                        <a:buNone/>
                      </a:pPr>
                      <a:r>
                        <a:rPr lang="en-US">
                          <a:solidFill>
                            <a:schemeClr val="accent6"/>
                          </a:solidFill>
                        </a:rPr>
                        <a:t>M</a:t>
                      </a:r>
                      <a:r>
                        <a:rPr lang="en-US" sz="1400" u="none" cap="none" strike="noStrike">
                          <a:solidFill>
                            <a:schemeClr val="accent6"/>
                          </a:solidFill>
                        </a:rPr>
                        <a:t>oney</a:t>
                      </a:r>
                      <a:endParaRPr sz="1400" u="none" cap="none" strike="noStrike">
                        <a:solidFill>
                          <a:schemeClr val="accent6"/>
                        </a:solidFill>
                      </a:endParaRPr>
                    </a:p>
                  </a:txBody>
                  <a:tcPr marT="9525" marB="91425" marR="9525" marL="9525" anchor="ctr">
                    <a:solidFill>
                      <a:srgbClr val="C9DAF8"/>
                    </a:solidFill>
                  </a:tcPr>
                </a:tc>
                <a:tc>
                  <a:txBody>
                    <a:bodyPr/>
                    <a:lstStyle/>
                    <a:p>
                      <a:pPr indent="0" lvl="0" marL="0" marR="0" rtl="0" algn="ctr">
                        <a:lnSpc>
                          <a:spcPct val="115000"/>
                        </a:lnSpc>
                        <a:spcBef>
                          <a:spcPts val="0"/>
                        </a:spcBef>
                        <a:spcAft>
                          <a:spcPts val="0"/>
                        </a:spcAft>
                        <a:buClr>
                          <a:srgbClr val="000000"/>
                        </a:buClr>
                        <a:buSzPts val="1400"/>
                        <a:buFont typeface="Arial"/>
                        <a:buNone/>
                      </a:pPr>
                      <a:r>
                        <a:rPr lang="en-US"/>
                        <a:t>W</a:t>
                      </a:r>
                      <a:r>
                        <a:rPr lang="en-US" sz="1400" u="none" cap="none" strike="noStrike"/>
                        <a:t>age</a:t>
                      </a:r>
                      <a:endParaRPr sz="1400" u="none" cap="none" strike="noStrike"/>
                    </a:p>
                  </a:txBody>
                  <a:tcPr marT="9525" marB="91425" marR="9525" marL="9525" anchor="ctr">
                    <a:solidFill>
                      <a:srgbClr val="C9DAF8"/>
                    </a:solidFill>
                  </a:tcPr>
                </a:tc>
                <a:tc>
                  <a:txBody>
                    <a:bodyPr/>
                    <a:lstStyle/>
                    <a:p>
                      <a:pPr indent="0" lvl="0" marL="0" marR="0" rtl="0" algn="ctr">
                        <a:lnSpc>
                          <a:spcPct val="115000"/>
                        </a:lnSpc>
                        <a:spcBef>
                          <a:spcPts val="0"/>
                        </a:spcBef>
                        <a:spcAft>
                          <a:spcPts val="0"/>
                        </a:spcAft>
                        <a:buClr>
                          <a:srgbClr val="000000"/>
                        </a:buClr>
                        <a:buSzPts val="1400"/>
                        <a:buFont typeface="Arial"/>
                        <a:buNone/>
                      </a:pPr>
                      <a:r>
                        <a:rPr lang="en-US"/>
                        <a:t>P</a:t>
                      </a:r>
                      <a:r>
                        <a:rPr lang="en-US" sz="1400" u="none" cap="none" strike="noStrike"/>
                        <a:t>romotion</a:t>
                      </a:r>
                      <a:endParaRPr sz="1400" u="none" cap="none" strike="noStrike"/>
                    </a:p>
                  </a:txBody>
                  <a:tcPr marT="9525" marB="91425" marR="9525" marL="9525" anchor="ctr">
                    <a:solidFill>
                      <a:srgbClr val="C9DAF8"/>
                    </a:solidFill>
                  </a:tcPr>
                </a:tc>
                <a:tc>
                  <a:txBody>
                    <a:bodyPr/>
                    <a:lstStyle/>
                    <a:p>
                      <a:pPr indent="0" lvl="0" marL="0" marR="0" rtl="0" algn="ctr">
                        <a:lnSpc>
                          <a:spcPct val="115000"/>
                        </a:lnSpc>
                        <a:spcBef>
                          <a:spcPts val="0"/>
                        </a:spcBef>
                        <a:spcAft>
                          <a:spcPts val="0"/>
                        </a:spcAft>
                        <a:buClr>
                          <a:srgbClr val="000000"/>
                        </a:buClr>
                        <a:buSzPts val="1400"/>
                        <a:buFont typeface="Arial"/>
                        <a:buNone/>
                      </a:pPr>
                      <a:r>
                        <a:rPr lang="en-US">
                          <a:solidFill>
                            <a:srgbClr val="FF0000"/>
                          </a:solidFill>
                        </a:rPr>
                        <a:t>B</a:t>
                      </a:r>
                      <a:r>
                        <a:rPr lang="en-US" sz="1400" u="none" cap="none" strike="noStrike">
                          <a:solidFill>
                            <a:srgbClr val="FF0000"/>
                          </a:solidFill>
                        </a:rPr>
                        <a:t>onus</a:t>
                      </a:r>
                      <a:endParaRPr sz="1400" u="none" cap="none" strike="noStrike">
                        <a:solidFill>
                          <a:srgbClr val="FF0000"/>
                        </a:solidFill>
                      </a:endParaRPr>
                    </a:p>
                  </a:txBody>
                  <a:tcPr marT="9525" marB="91425" marR="9525" marL="9525" anchor="ctr">
                    <a:solidFill>
                      <a:srgbClr val="C9DAF8"/>
                    </a:solidFill>
                  </a:tcPr>
                </a:tc>
                <a:tc>
                  <a:txBody>
                    <a:bodyPr/>
                    <a:lstStyle/>
                    <a:p>
                      <a:pPr indent="0" lvl="0" marL="0" marR="0" rtl="0" algn="ctr">
                        <a:lnSpc>
                          <a:spcPct val="115000"/>
                        </a:lnSpc>
                        <a:spcBef>
                          <a:spcPts val="0"/>
                        </a:spcBef>
                        <a:spcAft>
                          <a:spcPts val="0"/>
                        </a:spcAft>
                        <a:buClr>
                          <a:srgbClr val="000000"/>
                        </a:buClr>
                        <a:buSzPts val="1400"/>
                        <a:buFont typeface="Arial"/>
                        <a:buNone/>
                      </a:pPr>
                      <a:r>
                        <a:rPr lang="en-US"/>
                        <a:t>F</a:t>
                      </a:r>
                      <a:r>
                        <a:rPr lang="en-US" sz="1400" u="none" cap="none" strike="noStrike"/>
                        <a:t>air</a:t>
                      </a:r>
                      <a:endParaRPr sz="1400" u="none" cap="none" strike="noStrike"/>
                    </a:p>
                  </a:txBody>
                  <a:tcPr marT="9525" marB="91425" marR="9525" marL="9525" anchor="ctr">
                    <a:solidFill>
                      <a:srgbClr val="C9DAF8"/>
                    </a:solidFill>
                  </a:tcPr>
                </a:tc>
              </a:tr>
              <a:tr h="381000">
                <a:tc vMerge="1"/>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0.19</a:t>
                      </a:r>
                      <a:endParaRPr sz="1400" u="none" cap="none" strike="noStrike"/>
                    </a:p>
                  </a:txBody>
                  <a:tcPr marT="9525" marB="91425" marR="9525" marL="9525" anchor="ctr">
                    <a:lnL cap="flat" cmpd="sng" w="9525">
                      <a:solidFill>
                        <a:srgbClr val="9E9E9E"/>
                      </a:solidFill>
                      <a:prstDash val="solid"/>
                      <a:round/>
                      <a:headEnd len="sm" w="sm" type="none"/>
                      <a:tailEnd len="sm" w="sm" type="none"/>
                    </a:lnL>
                    <a:lnB cap="flat" cmpd="sng" w="9525">
                      <a:solidFill>
                        <a:srgbClr val="9E9E9E"/>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solidFill>
                            <a:srgbClr val="FF0000"/>
                          </a:solidFill>
                        </a:rPr>
                        <a:t>-0.14</a:t>
                      </a:r>
                      <a:endParaRPr sz="1400" u="none" cap="none" strike="noStrike">
                        <a:solidFill>
                          <a:srgbClr val="FF0000"/>
                        </a:solidFill>
                      </a:endParaRPr>
                    </a:p>
                  </a:txBody>
                  <a:tcPr marT="9525" marB="91425" marR="9525" marL="9525" anchor="ctr">
                    <a:lnB cap="flat" cmpd="sng" w="9525">
                      <a:solidFill>
                        <a:srgbClr val="9E9E9E"/>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solidFill>
                            <a:srgbClr val="FF0000"/>
                          </a:solidFill>
                        </a:rPr>
                        <a:t>-0.23</a:t>
                      </a:r>
                      <a:endParaRPr sz="1400" u="none" cap="none" strike="noStrike">
                        <a:solidFill>
                          <a:srgbClr val="FF0000"/>
                        </a:solidFill>
                      </a:endParaRPr>
                    </a:p>
                  </a:txBody>
                  <a:tcPr marT="9525" marB="91425" marR="9525" marL="9525" anchor="ctr">
                    <a:lnB cap="flat" cmpd="sng" w="9525">
                      <a:solidFill>
                        <a:srgbClr val="9E9E9E"/>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solidFill>
                            <a:schemeClr val="accent6"/>
                          </a:solidFill>
                        </a:rPr>
                        <a:t>0.96</a:t>
                      </a:r>
                      <a:endParaRPr sz="1400" u="none" cap="none" strike="noStrike">
                        <a:solidFill>
                          <a:schemeClr val="accent6"/>
                        </a:solidFill>
                      </a:endParaRPr>
                    </a:p>
                  </a:txBody>
                  <a:tcPr marT="9525" marB="91425" marR="9525" marL="9525" anchor="ctr">
                    <a:lnB cap="flat" cmpd="sng" w="9525">
                      <a:solidFill>
                        <a:srgbClr val="9E9E9E"/>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0.05</a:t>
                      </a:r>
                      <a:endParaRPr sz="1400" u="none" cap="none" strike="noStrike"/>
                    </a:p>
                  </a:txBody>
                  <a:tcPr marT="9525" marB="91425" marR="9525" marL="9525" anchor="ctr">
                    <a:lnB cap="flat" cmpd="sng" w="9525">
                      <a:solidFill>
                        <a:srgbClr val="9E9E9E"/>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0.32</a:t>
                      </a:r>
                      <a:endParaRPr sz="1400" u="none" cap="none" strike="noStrike"/>
                    </a:p>
                  </a:txBody>
                  <a:tcPr marT="9525" marB="91425" marR="9525" marL="9525" anchor="ctr">
                    <a:lnB cap="flat" cmpd="sng" w="9525">
                      <a:solidFill>
                        <a:srgbClr val="9E9E9E"/>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solidFill>
                            <a:srgbClr val="FF0000"/>
                          </a:solidFill>
                        </a:rPr>
                        <a:t>-0.02</a:t>
                      </a:r>
                      <a:endParaRPr sz="1400" u="none" cap="none" strike="noStrike">
                        <a:solidFill>
                          <a:srgbClr val="FF0000"/>
                        </a:solidFill>
                      </a:endParaRPr>
                    </a:p>
                  </a:txBody>
                  <a:tcPr marT="9525" marB="91425" marR="9525" marL="9525" anchor="ctr">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t>-</a:t>
                      </a:r>
                      <a:endParaRPr sz="1400" u="none" cap="none" strike="noStrike"/>
                    </a:p>
                  </a:txBody>
                  <a:tcPr marT="9525" marB="91425" marR="9525" marL="9525" anchor="ctr">
                    <a:lnB cap="flat" cmpd="sng" w="9525">
                      <a:solidFill>
                        <a:srgbClr val="9E9E9E"/>
                      </a:solidFill>
                      <a:prstDash val="solid"/>
                      <a:round/>
                      <a:headEnd len="sm" w="sm" type="none"/>
                      <a:tailEnd len="sm" w="sm" type="none"/>
                    </a:lnB>
                  </a:tcPr>
                </a:tc>
              </a:tr>
              <a:tr h="381000">
                <a:tc rowSpan="2">
                  <a:txBody>
                    <a:bodyPr/>
                    <a:lstStyle/>
                    <a:p>
                      <a:pPr indent="0" lvl="0" marL="0" marR="0" rtl="0" algn="ctr">
                        <a:lnSpc>
                          <a:spcPct val="115000"/>
                        </a:lnSpc>
                        <a:spcBef>
                          <a:spcPts val="0"/>
                        </a:spcBef>
                        <a:spcAft>
                          <a:spcPts val="0"/>
                        </a:spcAft>
                        <a:buClr>
                          <a:srgbClr val="000000"/>
                        </a:buClr>
                        <a:buSzPts val="1400"/>
                        <a:buFont typeface="Arial"/>
                        <a:buNone/>
                      </a:pPr>
                      <a:r>
                        <a:rPr b="1" lang="en-US" sz="1400" u="none" cap="none" strike="noStrike"/>
                        <a:t>Culture</a:t>
                      </a:r>
                      <a:endParaRPr b="1" sz="1400" u="none" cap="none" strike="noStrike"/>
                    </a:p>
                  </a:txBody>
                  <a:tcPr marT="9525" marB="91425" marR="9525" marL="95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CFE2F3"/>
                    </a:solidFill>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Culture</a:t>
                      </a:r>
                      <a:endParaRPr sz="1400" u="none" cap="none" strike="noStrike"/>
                    </a:p>
                  </a:txBody>
                  <a:tcPr marT="9525" marB="91425" marR="9525" marL="95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C9DAF8"/>
                    </a:solidFill>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Manager</a:t>
                      </a:r>
                      <a:endParaRPr sz="1400" u="none" cap="none" strike="noStrike"/>
                    </a:p>
                  </a:txBody>
                  <a:tcPr marT="9525" marB="91425" marR="9525" marL="95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C9DAF8"/>
                    </a:solidFill>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Collaboration</a:t>
                      </a:r>
                      <a:endParaRPr sz="1400" u="none" cap="none" strike="noStrike"/>
                    </a:p>
                  </a:txBody>
                  <a:tcPr marT="9525" marB="91425" marR="9525" marL="95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C9DAF8"/>
                    </a:solidFill>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Support</a:t>
                      </a:r>
                      <a:endParaRPr sz="1400" u="none" cap="none" strike="noStrike"/>
                    </a:p>
                  </a:txBody>
                  <a:tcPr marT="9525" marB="91425" marR="9525" marL="95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C9DAF8"/>
                    </a:solidFill>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Plan</a:t>
                      </a:r>
                      <a:endParaRPr sz="1400" u="none" cap="none" strike="noStrike"/>
                    </a:p>
                  </a:txBody>
                  <a:tcPr marT="9525" marB="91425" marR="9525" marL="95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C9DAF8"/>
                    </a:solidFill>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Team</a:t>
                      </a:r>
                      <a:endParaRPr sz="1400" u="none" cap="none" strike="noStrike"/>
                    </a:p>
                  </a:txBody>
                  <a:tcPr marT="9525" marB="91425" marR="9525" marL="95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C9DAF8"/>
                    </a:solidFill>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Trust</a:t>
                      </a:r>
                      <a:endParaRPr sz="1400" u="none" cap="none" strike="noStrike"/>
                    </a:p>
                  </a:txBody>
                  <a:tcPr marT="9525" marB="91425" marR="9525" marL="95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C9DAF8"/>
                    </a:solidFill>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Responsibility</a:t>
                      </a:r>
                      <a:endParaRPr sz="1400" u="none" cap="none" strike="noStrike"/>
                    </a:p>
                  </a:txBody>
                  <a:tcPr marT="9525" marB="91425" marR="9525" marL="95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C9DAF8"/>
                    </a:solidFill>
                  </a:tcPr>
                </a:tc>
              </a:tr>
              <a:tr h="381000">
                <a:tc vMerge="1"/>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0.38</a:t>
                      </a:r>
                      <a:endParaRPr sz="1400" u="none" cap="none" strike="noStrike"/>
                    </a:p>
                  </a:txBody>
                  <a:tcPr marT="9525" marB="91425" marR="9525" marL="9525" anchor="ctr">
                    <a:lnL cap="flat" cmpd="sng" w="9525">
                      <a:solidFill>
                        <a:srgbClr val="9E9E9E"/>
                      </a:solidFill>
                      <a:prstDash val="solid"/>
                      <a:round/>
                      <a:headEnd len="sm" w="sm" type="none"/>
                      <a:tailEnd len="sm" w="sm" type="none"/>
                    </a:lnL>
                    <a:lnT cap="flat" cmpd="sng" w="9525">
                      <a:solidFill>
                        <a:srgbClr val="9E9E9E"/>
                      </a:solidFill>
                      <a:prstDash val="solid"/>
                      <a:round/>
                      <a:headEnd len="sm" w="sm" type="none"/>
                      <a:tailEnd len="sm" w="sm" type="none"/>
                    </a:lnT>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0.16</a:t>
                      </a:r>
                      <a:endParaRPr sz="1400" u="none" cap="none" strike="noStrike"/>
                    </a:p>
                  </a:txBody>
                  <a:tcPr marT="9525" marB="91425" marR="9525" marL="9525" anchor="ctr">
                    <a:lnT cap="flat" cmpd="sng" w="9525">
                      <a:solidFill>
                        <a:srgbClr val="9E9E9E"/>
                      </a:solidFill>
                      <a:prstDash val="solid"/>
                      <a:round/>
                      <a:headEnd len="sm" w="sm" type="none"/>
                      <a:tailEnd len="sm" w="sm" type="none"/>
                    </a:lnT>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0.40</a:t>
                      </a:r>
                      <a:endParaRPr sz="1400" u="none" cap="none" strike="noStrike"/>
                    </a:p>
                  </a:txBody>
                  <a:tcPr marT="9525" marB="91425" marR="9525" marL="9525" anchor="ctr">
                    <a:lnT cap="flat" cmpd="sng" w="9525">
                      <a:solidFill>
                        <a:srgbClr val="9E9E9E"/>
                      </a:solidFill>
                      <a:prstDash val="solid"/>
                      <a:round/>
                      <a:headEnd len="sm" w="sm" type="none"/>
                      <a:tailEnd len="sm" w="sm" type="none"/>
                    </a:lnT>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0.54</a:t>
                      </a:r>
                      <a:endParaRPr sz="1400" u="none" cap="none" strike="noStrike"/>
                    </a:p>
                  </a:txBody>
                  <a:tcPr marT="9525" marB="91425" marR="9525" marL="9525" anchor="ctr">
                    <a:lnT cap="flat" cmpd="sng" w="9525">
                      <a:solidFill>
                        <a:srgbClr val="9E9E9E"/>
                      </a:solidFill>
                      <a:prstDash val="solid"/>
                      <a:round/>
                      <a:headEnd len="sm" w="sm" type="none"/>
                      <a:tailEnd len="sm" w="sm" type="none"/>
                    </a:lnT>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0.19</a:t>
                      </a:r>
                      <a:endParaRPr sz="1400" u="none" cap="none" strike="noStrike"/>
                    </a:p>
                  </a:txBody>
                  <a:tcPr marT="9525" marB="91425" marR="9525" marL="9525" anchor="ctr">
                    <a:lnT cap="flat" cmpd="sng" w="9525">
                      <a:solidFill>
                        <a:srgbClr val="9E9E9E"/>
                      </a:solidFill>
                      <a:prstDash val="solid"/>
                      <a:round/>
                      <a:headEnd len="sm" w="sm" type="none"/>
                      <a:tailEnd len="sm" w="sm" type="none"/>
                    </a:lnT>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0.35</a:t>
                      </a:r>
                      <a:endParaRPr sz="1400" u="none" cap="none" strike="noStrike"/>
                    </a:p>
                  </a:txBody>
                  <a:tcPr marT="9525" marB="91425" marR="9525" marL="9525" anchor="ctr">
                    <a:lnT cap="flat" cmpd="sng" w="9525">
                      <a:solidFill>
                        <a:srgbClr val="9E9E9E"/>
                      </a:solidFill>
                      <a:prstDash val="solid"/>
                      <a:round/>
                      <a:headEnd len="sm" w="sm" type="none"/>
                      <a:tailEnd len="sm" w="sm" type="none"/>
                    </a:lnT>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0.50</a:t>
                      </a:r>
                      <a:endParaRPr sz="1400" u="none" cap="none" strike="noStrike"/>
                    </a:p>
                  </a:txBody>
                  <a:tcPr marT="9525" marB="91425" marR="9525" marL="9525" anchor="ctr">
                    <a:lnT cap="flat" cmpd="sng" w="9525">
                      <a:solidFill>
                        <a:srgbClr val="9E9E9E"/>
                      </a:solidFill>
                      <a:prstDash val="solid"/>
                      <a:round/>
                      <a:headEnd len="sm" w="sm" type="none"/>
                      <a:tailEnd len="sm" w="sm" type="none"/>
                    </a:lnT>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0.28</a:t>
                      </a:r>
                      <a:endParaRPr sz="1400" u="none" cap="none" strike="noStrike"/>
                    </a:p>
                  </a:txBody>
                  <a:tcPr marT="9525" marB="91425" marR="9525" marL="9525" anchor="ctr">
                    <a:lnT cap="flat" cmpd="sng" w="9525">
                      <a:solidFill>
                        <a:srgbClr val="9E9E9E"/>
                      </a:solidFill>
                      <a:prstDash val="solid"/>
                      <a:round/>
                      <a:headEnd len="sm" w="sm" type="none"/>
                      <a:tailEnd len="sm" w="sm" type="none"/>
                    </a:lnT>
                  </a:tcPr>
                </a:tc>
              </a:tr>
              <a:tr h="381000">
                <a:tc rowSpan="2">
                  <a:txBody>
                    <a:bodyPr/>
                    <a:lstStyle/>
                    <a:p>
                      <a:pPr indent="0" lvl="0" marL="0" rtl="0" algn="ctr">
                        <a:lnSpc>
                          <a:spcPct val="115000"/>
                        </a:lnSpc>
                        <a:spcBef>
                          <a:spcPts val="0"/>
                        </a:spcBef>
                        <a:spcAft>
                          <a:spcPts val="0"/>
                        </a:spcAft>
                        <a:buNone/>
                      </a:pPr>
                      <a:r>
                        <a:rPr b="1" lang="en-US"/>
                        <a:t>Environment</a:t>
                      </a:r>
                      <a:endParaRPr b="1"/>
                    </a:p>
                  </a:txBody>
                  <a:tcPr marT="9525" marB="91425" marR="9525" marL="95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solidFill>
                      <a:srgbClr val="CFE2F3"/>
                    </a:solidFill>
                  </a:tcPr>
                </a:tc>
                <a:tc>
                  <a:txBody>
                    <a:bodyPr/>
                    <a:lstStyle/>
                    <a:p>
                      <a:pPr indent="0" lvl="0" marL="0" marR="0" rtl="0" algn="ctr">
                        <a:lnSpc>
                          <a:spcPct val="115000"/>
                        </a:lnSpc>
                        <a:spcBef>
                          <a:spcPts val="0"/>
                        </a:spcBef>
                        <a:spcAft>
                          <a:spcPts val="0"/>
                        </a:spcAft>
                        <a:buClr>
                          <a:srgbClr val="000000"/>
                        </a:buClr>
                        <a:buSzPts val="1400"/>
                        <a:buFont typeface="Arial"/>
                        <a:buNone/>
                      </a:pPr>
                      <a:r>
                        <a:rPr lang="en-US"/>
                        <a:t>B</a:t>
                      </a:r>
                      <a:r>
                        <a:rPr lang="en-US" sz="1400" u="none" cap="none" strike="noStrike"/>
                        <a:t>alance</a:t>
                      </a:r>
                      <a:endParaRPr sz="1400" u="none" cap="none" strike="noStrike"/>
                    </a:p>
                  </a:txBody>
                  <a:tcPr marT="9525" marB="91425" marR="9525" marL="9525" anchor="ctr">
                    <a:lnL cap="flat" cmpd="sng" w="9525">
                      <a:solidFill>
                        <a:srgbClr val="9E9E9E"/>
                      </a:solidFill>
                      <a:prstDash val="solid"/>
                      <a:round/>
                      <a:headEnd len="sm" w="sm" type="none"/>
                      <a:tailEnd len="sm" w="sm" type="none"/>
                    </a:lnL>
                    <a:solidFill>
                      <a:srgbClr val="C9DAF8"/>
                    </a:solidFill>
                  </a:tcPr>
                </a:tc>
                <a:tc>
                  <a:txBody>
                    <a:bodyPr/>
                    <a:lstStyle/>
                    <a:p>
                      <a:pPr indent="0" lvl="0" marL="0" marR="0" rtl="0" algn="ctr">
                        <a:lnSpc>
                          <a:spcPct val="115000"/>
                        </a:lnSpc>
                        <a:spcBef>
                          <a:spcPts val="0"/>
                        </a:spcBef>
                        <a:spcAft>
                          <a:spcPts val="0"/>
                        </a:spcAft>
                        <a:buClr>
                          <a:srgbClr val="000000"/>
                        </a:buClr>
                        <a:buSzPts val="1400"/>
                        <a:buFont typeface="Arial"/>
                        <a:buNone/>
                      </a:pPr>
                      <a:r>
                        <a:rPr lang="en-US"/>
                        <a:t>M</a:t>
                      </a:r>
                      <a:r>
                        <a:rPr lang="en-US" sz="1400" u="none" cap="none" strike="noStrike"/>
                        <a:t>anagement</a:t>
                      </a:r>
                      <a:endParaRPr sz="1400" u="none" cap="none" strike="noStrike"/>
                    </a:p>
                  </a:txBody>
                  <a:tcPr marT="9525" marB="91425" marR="9525" marL="9525" anchor="ctr">
                    <a:solidFill>
                      <a:srgbClr val="C9DAF8"/>
                    </a:solidFill>
                  </a:tcPr>
                </a:tc>
                <a:tc>
                  <a:txBody>
                    <a:bodyPr/>
                    <a:lstStyle/>
                    <a:p>
                      <a:pPr indent="0" lvl="0" marL="0" marR="0" rtl="0" algn="ctr">
                        <a:lnSpc>
                          <a:spcPct val="115000"/>
                        </a:lnSpc>
                        <a:spcBef>
                          <a:spcPts val="0"/>
                        </a:spcBef>
                        <a:spcAft>
                          <a:spcPts val="0"/>
                        </a:spcAft>
                        <a:buClr>
                          <a:srgbClr val="000000"/>
                        </a:buClr>
                        <a:buSzPts val="1400"/>
                        <a:buFont typeface="Arial"/>
                        <a:buNone/>
                      </a:pPr>
                      <a:r>
                        <a:rPr lang="en-US"/>
                        <a:t>G</a:t>
                      </a:r>
                      <a:r>
                        <a:rPr lang="en-US" sz="1400" u="none" cap="none" strike="noStrike"/>
                        <a:t>lobal</a:t>
                      </a:r>
                      <a:endParaRPr sz="1400" u="none" cap="none" strike="noStrike"/>
                    </a:p>
                  </a:txBody>
                  <a:tcPr marT="9525" marB="91425" marR="9525" marL="9525" anchor="ctr">
                    <a:solidFill>
                      <a:srgbClr val="C9DAF8"/>
                    </a:solidFill>
                  </a:tcPr>
                </a:tc>
                <a:tc>
                  <a:txBody>
                    <a:bodyPr/>
                    <a:lstStyle/>
                    <a:p>
                      <a:pPr indent="0" lvl="0" marL="0" marR="0" rtl="0" algn="ctr">
                        <a:lnSpc>
                          <a:spcPct val="115000"/>
                        </a:lnSpc>
                        <a:spcBef>
                          <a:spcPts val="0"/>
                        </a:spcBef>
                        <a:spcAft>
                          <a:spcPts val="0"/>
                        </a:spcAft>
                        <a:buClr>
                          <a:srgbClr val="000000"/>
                        </a:buClr>
                        <a:buSzPts val="1400"/>
                        <a:buFont typeface="Arial"/>
                        <a:buNone/>
                      </a:pPr>
                      <a:r>
                        <a:rPr lang="en-US"/>
                        <a:t>T</a:t>
                      </a:r>
                      <a:r>
                        <a:rPr lang="en-US" sz="1400" u="none" cap="none" strike="noStrike"/>
                        <a:t>eam</a:t>
                      </a:r>
                      <a:endParaRPr sz="1400" u="none" cap="none" strike="noStrike"/>
                    </a:p>
                  </a:txBody>
                  <a:tcPr marT="9525" marB="91425" marR="9525" marL="9525" anchor="ctr">
                    <a:solidFill>
                      <a:srgbClr val="C9DAF8"/>
                    </a:solidFill>
                  </a:tcPr>
                </a:tc>
                <a:tc>
                  <a:txBody>
                    <a:bodyPr/>
                    <a:lstStyle/>
                    <a:p>
                      <a:pPr indent="0" lvl="0" marL="0" marR="0" rtl="0" algn="ctr">
                        <a:lnSpc>
                          <a:spcPct val="115000"/>
                        </a:lnSpc>
                        <a:spcBef>
                          <a:spcPts val="0"/>
                        </a:spcBef>
                        <a:spcAft>
                          <a:spcPts val="0"/>
                        </a:spcAft>
                        <a:buClr>
                          <a:srgbClr val="000000"/>
                        </a:buClr>
                        <a:buSzPts val="1400"/>
                        <a:buFont typeface="Arial"/>
                        <a:buNone/>
                      </a:pPr>
                      <a:r>
                        <a:rPr lang="en-US"/>
                        <a:t>T</a:t>
                      </a:r>
                      <a:r>
                        <a:rPr lang="en-US" sz="1400" u="none" cap="none" strike="noStrike"/>
                        <a:t>raining</a:t>
                      </a:r>
                      <a:endParaRPr sz="1400" u="none" cap="none" strike="noStrike"/>
                    </a:p>
                  </a:txBody>
                  <a:tcPr marT="9525" marB="91425" marR="9525" marL="9525" anchor="ctr">
                    <a:solidFill>
                      <a:srgbClr val="C9DAF8"/>
                    </a:solidFill>
                  </a:tcPr>
                </a:tc>
                <a:tc>
                  <a:txBody>
                    <a:bodyPr/>
                    <a:lstStyle/>
                    <a:p>
                      <a:pPr indent="0" lvl="0" marL="0" marR="0" rtl="0" algn="ctr">
                        <a:lnSpc>
                          <a:spcPct val="115000"/>
                        </a:lnSpc>
                        <a:spcBef>
                          <a:spcPts val="0"/>
                        </a:spcBef>
                        <a:spcAft>
                          <a:spcPts val="0"/>
                        </a:spcAft>
                        <a:buClr>
                          <a:srgbClr val="000000"/>
                        </a:buClr>
                        <a:buSzPts val="1400"/>
                        <a:buFont typeface="Arial"/>
                        <a:buNone/>
                      </a:pPr>
                      <a:r>
                        <a:rPr lang="en-US">
                          <a:solidFill>
                            <a:schemeClr val="accent6"/>
                          </a:solidFill>
                        </a:rPr>
                        <a:t>F</a:t>
                      </a:r>
                      <a:r>
                        <a:rPr lang="en-US" sz="1400" u="none" cap="none" strike="noStrike">
                          <a:solidFill>
                            <a:schemeClr val="accent6"/>
                          </a:solidFill>
                        </a:rPr>
                        <a:t>lexible</a:t>
                      </a:r>
                      <a:endParaRPr sz="1400" u="none" cap="none" strike="noStrike">
                        <a:solidFill>
                          <a:schemeClr val="accent6"/>
                        </a:solidFill>
                      </a:endParaRPr>
                    </a:p>
                  </a:txBody>
                  <a:tcPr marT="9525" marB="91425" marR="9525" marL="9525" anchor="ctr">
                    <a:solidFill>
                      <a:srgbClr val="C9DAF8"/>
                    </a:solidFill>
                  </a:tcPr>
                </a:tc>
                <a:tc>
                  <a:txBody>
                    <a:bodyPr/>
                    <a:lstStyle/>
                    <a:p>
                      <a:pPr indent="0" lvl="0" marL="0" marR="0" rtl="0" algn="ctr">
                        <a:lnSpc>
                          <a:spcPct val="115000"/>
                        </a:lnSpc>
                        <a:spcBef>
                          <a:spcPts val="0"/>
                        </a:spcBef>
                        <a:spcAft>
                          <a:spcPts val="0"/>
                        </a:spcAft>
                        <a:buClr>
                          <a:srgbClr val="000000"/>
                        </a:buClr>
                        <a:buSzPts val="1400"/>
                        <a:buFont typeface="Arial"/>
                        <a:buNone/>
                      </a:pPr>
                      <a:r>
                        <a:rPr lang="en-US"/>
                        <a:t>H</a:t>
                      </a:r>
                      <a:r>
                        <a:rPr lang="en-US" sz="1400" u="none" cap="none" strike="noStrike"/>
                        <a:t>ealth</a:t>
                      </a:r>
                      <a:endParaRPr sz="1400" u="none" cap="none" strike="noStrike"/>
                    </a:p>
                  </a:txBody>
                  <a:tcPr marT="9525" marB="91425" marR="9525" marL="9525" anchor="ctr">
                    <a:solidFill>
                      <a:srgbClr val="C9DAF8"/>
                    </a:solidFill>
                  </a:tcPr>
                </a:tc>
                <a:tc>
                  <a:txBody>
                    <a:bodyPr/>
                    <a:lstStyle/>
                    <a:p>
                      <a:pPr indent="0" lvl="0" marL="0" marR="0" rtl="0" algn="ctr">
                        <a:lnSpc>
                          <a:spcPct val="115000"/>
                        </a:lnSpc>
                        <a:spcBef>
                          <a:spcPts val="0"/>
                        </a:spcBef>
                        <a:spcAft>
                          <a:spcPts val="0"/>
                        </a:spcAft>
                        <a:buClr>
                          <a:srgbClr val="000000"/>
                        </a:buClr>
                        <a:buSzPts val="1400"/>
                        <a:buFont typeface="Arial"/>
                        <a:buNone/>
                      </a:pPr>
                      <a:r>
                        <a:rPr lang="en-US"/>
                        <a:t>V</a:t>
                      </a:r>
                      <a:r>
                        <a:rPr lang="en-US" sz="1400" u="none" cap="none" strike="noStrike"/>
                        <a:t>acation</a:t>
                      </a:r>
                      <a:endParaRPr sz="1400" u="none" cap="none" strike="noStrike"/>
                    </a:p>
                  </a:txBody>
                  <a:tcPr marT="9525" marB="91425" marR="9525" marL="9525" anchor="ctr">
                    <a:solidFill>
                      <a:srgbClr val="C9DAF8"/>
                    </a:solidFill>
                  </a:tcPr>
                </a:tc>
              </a:tr>
              <a:tr h="381000">
                <a:tc vMerge="1"/>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0.54</a:t>
                      </a:r>
                      <a:endParaRPr sz="1400" u="none" cap="none" strike="noStrike"/>
                    </a:p>
                  </a:txBody>
                  <a:tcPr marT="9525" marB="91425" marR="9525" marL="9525" anchor="ct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0.05</a:t>
                      </a:r>
                      <a:endParaRPr sz="1400" u="none" cap="none" strike="noStrike"/>
                    </a:p>
                  </a:txBody>
                  <a:tcPr marT="9525" marB="91425" marR="9525" marL="9525" anchor="ct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0.54</a:t>
                      </a:r>
                      <a:endParaRPr sz="1400" u="none" cap="none" strike="noStrike"/>
                    </a:p>
                  </a:txBody>
                  <a:tcPr marT="9525" marB="91425" marR="9525" marL="9525" anchor="ct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0.35</a:t>
                      </a:r>
                      <a:endParaRPr sz="1400" u="none" cap="none" strike="noStrike"/>
                    </a:p>
                  </a:txBody>
                  <a:tcPr marT="9525" marB="91425" marR="9525" marL="9525" anchor="ct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0.46</a:t>
                      </a:r>
                      <a:endParaRPr sz="1400" u="none" cap="none" strike="noStrike"/>
                    </a:p>
                  </a:txBody>
                  <a:tcPr marT="9525" marB="91425" marR="9525" marL="9525" anchor="ct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solidFill>
                            <a:schemeClr val="accent6"/>
                          </a:solidFill>
                        </a:rPr>
                        <a:t>0.68</a:t>
                      </a:r>
                      <a:endParaRPr sz="1400" u="none" cap="none" strike="noStrike">
                        <a:solidFill>
                          <a:schemeClr val="accent6"/>
                        </a:solidFill>
                      </a:endParaRPr>
                    </a:p>
                  </a:txBody>
                  <a:tcPr marT="9525" marB="91425" marR="9525" marL="9525" anchor="ct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0.46</a:t>
                      </a:r>
                      <a:endParaRPr sz="1400" u="none" cap="none" strike="noStrike"/>
                    </a:p>
                  </a:txBody>
                  <a:tcPr marT="9525" marB="91425" marR="9525" marL="9525" anchor="ct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0.49</a:t>
                      </a:r>
                      <a:endParaRPr sz="1400" u="none" cap="none" strike="noStrike"/>
                    </a:p>
                  </a:txBody>
                  <a:tcPr marT="9525" marB="91425" marR="9525" marL="9525" anchor="ctr"/>
                </a:tc>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0" name="Shape 230"/>
        <p:cNvGrpSpPr/>
        <p:nvPr/>
      </p:nvGrpSpPr>
      <p:grpSpPr>
        <a:xfrm>
          <a:off x="0" y="0"/>
          <a:ext cx="0" cy="0"/>
          <a:chOff x="0" y="0"/>
          <a:chExt cx="0" cy="0"/>
        </a:xfrm>
      </p:grpSpPr>
      <p:sp>
        <p:nvSpPr>
          <p:cNvPr id="231" name="Google Shape;231;p11"/>
          <p:cNvSpPr txBox="1"/>
          <p:nvPr>
            <p:ph type="title"/>
          </p:nvPr>
        </p:nvSpPr>
        <p:spPr>
          <a:xfrm>
            <a:off x="548783" y="403624"/>
            <a:ext cx="11076300" cy="521100"/>
          </a:xfrm>
          <a:prstGeom prst="rect">
            <a:avLst/>
          </a:prstGeom>
          <a:noFill/>
          <a:ln>
            <a:noFill/>
          </a:ln>
        </p:spPr>
        <p:txBody>
          <a:bodyPr anchorCtr="0" anchor="t" bIns="0" lIns="0" spcFirstLastPara="1" rIns="0" wrap="square" tIns="0">
            <a:noAutofit/>
          </a:bodyPr>
          <a:lstStyle/>
          <a:p>
            <a:pPr indent="0" lvl="0" marL="0" rtl="0" algn="ctr">
              <a:lnSpc>
                <a:spcPct val="88888"/>
              </a:lnSpc>
              <a:spcBef>
                <a:spcPts val="0"/>
              </a:spcBef>
              <a:spcAft>
                <a:spcPts val="0"/>
              </a:spcAft>
              <a:buClr>
                <a:schemeClr val="dk1"/>
              </a:buClr>
              <a:buSzPts val="3600"/>
              <a:buFont typeface="Gill Sans"/>
              <a:buNone/>
            </a:pPr>
            <a:r>
              <a:rPr lang="en-US" sz="3600">
                <a:latin typeface="Gill Sans"/>
                <a:ea typeface="Gill Sans"/>
                <a:cs typeface="Gill Sans"/>
                <a:sym typeface="Gill Sans"/>
              </a:rPr>
              <a:t>Sentiment</a:t>
            </a:r>
            <a:r>
              <a:rPr lang="en-US"/>
              <a:t> Analysis - Microsoft</a:t>
            </a:r>
            <a:endParaRPr/>
          </a:p>
        </p:txBody>
      </p:sp>
      <p:sp>
        <p:nvSpPr>
          <p:cNvPr id="232" name="Google Shape;232;p11"/>
          <p:cNvSpPr txBox="1"/>
          <p:nvPr>
            <p:ph idx="12" type="sldNum"/>
          </p:nvPr>
        </p:nvSpPr>
        <p:spPr>
          <a:xfrm>
            <a:off x="11752974" y="6473952"/>
            <a:ext cx="438900" cy="1554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SzPts val="1000"/>
              <a:buNone/>
            </a:pPr>
            <a:fld id="{00000000-1234-1234-1234-123412341234}" type="slidenum">
              <a:rPr lang="en-US"/>
              <a:t>‹#›</a:t>
            </a:fld>
            <a:endParaRPr/>
          </a:p>
        </p:txBody>
      </p:sp>
      <p:graphicFrame>
        <p:nvGraphicFramePr>
          <p:cNvPr id="233" name="Google Shape;233;p11"/>
          <p:cNvGraphicFramePr/>
          <p:nvPr/>
        </p:nvGraphicFramePr>
        <p:xfrm>
          <a:off x="427588" y="1524000"/>
          <a:ext cx="3000000" cy="3000000"/>
        </p:xfrm>
        <a:graphic>
          <a:graphicData uri="http://schemas.openxmlformats.org/drawingml/2006/table">
            <a:tbl>
              <a:tblPr>
                <a:noFill/>
                <a:tableStyleId>{F6F3E1F7-AA6D-4C3B-BC61-E8AE995E9F24}</a:tableStyleId>
              </a:tblPr>
              <a:tblGrid>
                <a:gridCol w="1473075"/>
                <a:gridCol w="1230700"/>
                <a:gridCol w="1230700"/>
                <a:gridCol w="1230700"/>
                <a:gridCol w="1230700"/>
                <a:gridCol w="1230700"/>
                <a:gridCol w="1230700"/>
                <a:gridCol w="1230700"/>
                <a:gridCol w="1230700"/>
              </a:tblGrid>
              <a:tr h="381000">
                <a:tc rowSpan="2">
                  <a:txBody>
                    <a:bodyPr/>
                    <a:lstStyle/>
                    <a:p>
                      <a:pPr indent="0" lvl="0" marL="0" marR="0" rtl="0" algn="ctr">
                        <a:lnSpc>
                          <a:spcPct val="115000"/>
                        </a:lnSpc>
                        <a:spcBef>
                          <a:spcPts val="0"/>
                        </a:spcBef>
                        <a:spcAft>
                          <a:spcPts val="0"/>
                        </a:spcAft>
                        <a:buClr>
                          <a:srgbClr val="000000"/>
                        </a:buClr>
                        <a:buSzPts val="1400"/>
                        <a:buFont typeface="Arial"/>
                        <a:buNone/>
                      </a:pPr>
                      <a:r>
                        <a:rPr b="1" lang="en-US" sz="1400" u="none" cap="none" strike="noStrike"/>
                        <a:t>Career</a:t>
                      </a:r>
                      <a:endParaRPr b="1" sz="1400" u="none" cap="none" strike="noStrike"/>
                    </a:p>
                  </a:txBody>
                  <a:tcPr marT="9525" marB="91425" marR="9525" marL="95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CFE2F3"/>
                    </a:solidFill>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Career</a:t>
                      </a:r>
                      <a:endParaRPr sz="1400" u="none" cap="none" strike="noStrike"/>
                    </a:p>
                  </a:txBody>
                  <a:tcPr marT="9525" marB="91425" marR="9525" marL="9525" anchor="ctr">
                    <a:lnL cap="flat" cmpd="sng" w="9525">
                      <a:solidFill>
                        <a:srgbClr val="9E9E9E"/>
                      </a:solidFill>
                      <a:prstDash val="solid"/>
                      <a:round/>
                      <a:headEnd len="sm" w="sm" type="none"/>
                      <a:tailEnd len="sm" w="sm" type="none"/>
                    </a:lnL>
                    <a:solidFill>
                      <a:srgbClr val="C9DAF8"/>
                    </a:solidFill>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Position </a:t>
                      </a:r>
                      <a:endParaRPr sz="1400" u="none" cap="none" strike="noStrike"/>
                    </a:p>
                  </a:txBody>
                  <a:tcPr marT="9525" marB="91425" marR="9525" marL="9525" anchor="ctr">
                    <a:solidFill>
                      <a:srgbClr val="C9DAF8"/>
                    </a:solidFill>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Stability</a:t>
                      </a:r>
                      <a:endParaRPr sz="1400" u="none" cap="none" strike="noStrike"/>
                    </a:p>
                  </a:txBody>
                  <a:tcPr marT="9525" marB="91425" marR="9525" marL="9525" anchor="ctr">
                    <a:solidFill>
                      <a:srgbClr val="C9DAF8"/>
                    </a:solidFill>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Development</a:t>
                      </a:r>
                      <a:endParaRPr sz="1400" u="none" cap="none" strike="noStrike"/>
                    </a:p>
                  </a:txBody>
                  <a:tcPr marT="9525" marB="91425" marR="9525" marL="9525" anchor="ctr">
                    <a:solidFill>
                      <a:srgbClr val="C9DAF8"/>
                    </a:solidFill>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Growth</a:t>
                      </a:r>
                      <a:endParaRPr sz="1400" u="none" cap="none" strike="noStrike"/>
                    </a:p>
                  </a:txBody>
                  <a:tcPr marT="9525" marB="91425" marR="9525" marL="9525" anchor="ctr">
                    <a:solidFill>
                      <a:srgbClr val="C9DAF8"/>
                    </a:solidFill>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Train</a:t>
                      </a:r>
                      <a:endParaRPr sz="1400" u="none" cap="none" strike="noStrike"/>
                    </a:p>
                  </a:txBody>
                  <a:tcPr marT="9525" marB="91425" marR="9525" marL="9525" anchor="ctr">
                    <a:solidFill>
                      <a:srgbClr val="C9DAF8"/>
                    </a:solidFill>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solidFill>
                            <a:srgbClr val="FF0000"/>
                          </a:solidFill>
                        </a:rPr>
                        <a:t>Consult</a:t>
                      </a:r>
                      <a:endParaRPr sz="1400" u="none" cap="none" strike="noStrike">
                        <a:solidFill>
                          <a:srgbClr val="FF0000"/>
                        </a:solidFill>
                      </a:endParaRPr>
                    </a:p>
                  </a:txBody>
                  <a:tcPr marT="9525" marB="91425" marR="9525" marL="9525" anchor="ctr">
                    <a:solidFill>
                      <a:srgbClr val="C9DAF8"/>
                    </a:solidFill>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solidFill>
                            <a:srgbClr val="FF0000"/>
                          </a:solidFill>
                        </a:rPr>
                        <a:t>Feedback</a:t>
                      </a:r>
                      <a:endParaRPr sz="1400" u="none" cap="none" strike="noStrike">
                        <a:solidFill>
                          <a:srgbClr val="FF0000"/>
                        </a:solidFill>
                      </a:endParaRPr>
                    </a:p>
                  </a:txBody>
                  <a:tcPr marT="9525" marB="91425" marR="9525" marL="9525" anchor="ctr">
                    <a:solidFill>
                      <a:srgbClr val="C9DAF8"/>
                    </a:solidFill>
                  </a:tcPr>
                </a:tc>
              </a:tr>
              <a:tr h="381000">
                <a:tc vMerge="1"/>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0.36</a:t>
                      </a:r>
                      <a:endParaRPr sz="1400" u="none" cap="none" strike="noStrike"/>
                    </a:p>
                  </a:txBody>
                  <a:tcPr marT="9525" marB="91425" marR="9525" marL="9525" anchor="ctr">
                    <a:lnL cap="flat" cmpd="sng" w="9525">
                      <a:solidFill>
                        <a:srgbClr val="9E9E9E"/>
                      </a:solidFill>
                      <a:prstDash val="solid"/>
                      <a:round/>
                      <a:headEnd len="sm" w="sm" type="none"/>
                      <a:tailEnd len="sm" w="sm" type="none"/>
                    </a:lnL>
                    <a:lnB cap="flat" cmpd="sng" w="9525">
                      <a:solidFill>
                        <a:srgbClr val="9E9E9E"/>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0.28</a:t>
                      </a:r>
                      <a:endParaRPr sz="1400" u="none" cap="none" strike="noStrike"/>
                    </a:p>
                  </a:txBody>
                  <a:tcPr marT="9525" marB="91425" marR="9525" marL="9525" anchor="ctr">
                    <a:lnB cap="flat" cmpd="sng" w="9525">
                      <a:solidFill>
                        <a:srgbClr val="9E9E9E"/>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0.41</a:t>
                      </a:r>
                      <a:endParaRPr sz="1400" u="none" cap="none" strike="noStrike"/>
                    </a:p>
                  </a:txBody>
                  <a:tcPr marT="9525" marB="91425" marR="9525" marL="9525" anchor="ctr">
                    <a:lnB cap="flat" cmpd="sng" w="9525">
                      <a:solidFill>
                        <a:srgbClr val="9E9E9E"/>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0.35</a:t>
                      </a:r>
                      <a:endParaRPr sz="1400" u="none" cap="none" strike="noStrike"/>
                    </a:p>
                  </a:txBody>
                  <a:tcPr marT="9525" marB="91425" marR="9525" marL="9525" anchor="ctr">
                    <a:lnB cap="flat" cmpd="sng" w="9525">
                      <a:solidFill>
                        <a:srgbClr val="9E9E9E"/>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0.60</a:t>
                      </a:r>
                      <a:endParaRPr sz="1400" u="none" cap="none" strike="noStrike"/>
                    </a:p>
                  </a:txBody>
                  <a:tcPr marT="9525" marB="91425" marR="9525" marL="9525" anchor="ctr">
                    <a:lnB cap="flat" cmpd="sng" w="9525">
                      <a:solidFill>
                        <a:srgbClr val="9E9E9E"/>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0.32</a:t>
                      </a:r>
                      <a:endParaRPr sz="1400" u="none" cap="none" strike="noStrike"/>
                    </a:p>
                  </a:txBody>
                  <a:tcPr marT="9525" marB="91425" marR="9525" marL="9525" anchor="ctr">
                    <a:lnB cap="flat" cmpd="sng" w="9525">
                      <a:solidFill>
                        <a:srgbClr val="9E9E9E"/>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solidFill>
                            <a:srgbClr val="FF0000"/>
                          </a:solidFill>
                        </a:rPr>
                        <a:t>0.12</a:t>
                      </a:r>
                      <a:endParaRPr sz="1400" u="none" cap="none" strike="noStrike">
                        <a:solidFill>
                          <a:srgbClr val="FF0000"/>
                        </a:solidFill>
                      </a:endParaRPr>
                    </a:p>
                  </a:txBody>
                  <a:tcPr marT="9525" marB="91425" marR="9525" marL="9525" anchor="ctr">
                    <a:lnB cap="flat" cmpd="sng" w="9525">
                      <a:solidFill>
                        <a:srgbClr val="9E9E9E"/>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solidFill>
                            <a:srgbClr val="FF0000"/>
                          </a:solidFill>
                        </a:rPr>
                        <a:t>0.10</a:t>
                      </a:r>
                      <a:endParaRPr sz="1400" u="none" cap="none" strike="noStrike">
                        <a:solidFill>
                          <a:srgbClr val="FF0000"/>
                        </a:solidFill>
                      </a:endParaRPr>
                    </a:p>
                  </a:txBody>
                  <a:tcPr marT="9525" marB="91425" marR="9525" marL="9525" anchor="ctr">
                    <a:lnB cap="flat" cmpd="sng" w="9525">
                      <a:solidFill>
                        <a:srgbClr val="9E9E9E"/>
                      </a:solidFill>
                      <a:prstDash val="solid"/>
                      <a:round/>
                      <a:headEnd len="sm" w="sm" type="none"/>
                      <a:tailEnd len="sm" w="sm" type="none"/>
                    </a:lnB>
                  </a:tcPr>
                </a:tc>
              </a:tr>
              <a:tr h="381000">
                <a:tc rowSpan="2">
                  <a:txBody>
                    <a:bodyPr/>
                    <a:lstStyle/>
                    <a:p>
                      <a:pPr indent="0" lvl="0" marL="0" marR="0" rtl="0" algn="ctr">
                        <a:lnSpc>
                          <a:spcPct val="115000"/>
                        </a:lnSpc>
                        <a:spcBef>
                          <a:spcPts val="0"/>
                        </a:spcBef>
                        <a:spcAft>
                          <a:spcPts val="0"/>
                        </a:spcAft>
                        <a:buClr>
                          <a:srgbClr val="000000"/>
                        </a:buClr>
                        <a:buSzPts val="1400"/>
                        <a:buFont typeface="Arial"/>
                        <a:buNone/>
                      </a:pPr>
                      <a:r>
                        <a:rPr b="1" lang="en-US" sz="1400" u="none" cap="none" strike="noStrike"/>
                        <a:t>Benefit</a:t>
                      </a:r>
                      <a:endParaRPr b="1" sz="1400" u="none" cap="none" strike="noStrike"/>
                    </a:p>
                  </a:txBody>
                  <a:tcPr marT="9525" marB="91425" marR="9525" marL="95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CFE2F3"/>
                    </a:solidFill>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Health</a:t>
                      </a:r>
                      <a:endParaRPr sz="1400" u="none" cap="none" strike="noStrike"/>
                    </a:p>
                  </a:txBody>
                  <a:tcPr marT="9525" marB="91425" marR="9525" marL="95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C9DAF8"/>
                    </a:solidFill>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Insurance</a:t>
                      </a:r>
                      <a:endParaRPr sz="1400" u="none" cap="none" strike="noStrike"/>
                    </a:p>
                  </a:txBody>
                  <a:tcPr marT="9525" marB="91425" marR="9525" marL="95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C9DAF8"/>
                    </a:solidFill>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Stock</a:t>
                      </a:r>
                      <a:endParaRPr sz="1400" u="none" cap="none" strike="noStrike"/>
                    </a:p>
                  </a:txBody>
                  <a:tcPr marT="9525" marB="91425" marR="9525" marL="95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C9DAF8"/>
                    </a:solidFill>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Time</a:t>
                      </a:r>
                      <a:endParaRPr sz="1400" u="none" cap="none" strike="noStrike"/>
                    </a:p>
                  </a:txBody>
                  <a:tcPr marT="9525" marB="91425" marR="9525" marL="95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C9DAF8"/>
                    </a:solidFill>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Housing</a:t>
                      </a:r>
                      <a:endParaRPr sz="1400" u="none" cap="none" strike="noStrike"/>
                    </a:p>
                  </a:txBody>
                  <a:tcPr marT="9525" marB="91425" marR="9525" marL="95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C9DAF8"/>
                    </a:solidFill>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Child</a:t>
                      </a:r>
                      <a:endParaRPr sz="1400" u="none" cap="none" strike="noStrike"/>
                    </a:p>
                  </a:txBody>
                  <a:tcPr marT="9525" marB="91425" marR="9525" marL="95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C9DAF8"/>
                    </a:solidFill>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solidFill>
                            <a:schemeClr val="accent6"/>
                          </a:solidFill>
                        </a:rPr>
                        <a:t>401k</a:t>
                      </a:r>
                      <a:endParaRPr sz="1400" u="none" cap="none" strike="noStrike">
                        <a:solidFill>
                          <a:schemeClr val="accent6"/>
                        </a:solidFill>
                      </a:endParaRPr>
                    </a:p>
                  </a:txBody>
                  <a:tcPr marT="9525" marB="91425" marR="9525" marL="95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C9DAF8"/>
                    </a:solidFill>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Holiday</a:t>
                      </a:r>
                      <a:endParaRPr sz="1400" u="none" cap="none" strike="noStrike"/>
                    </a:p>
                  </a:txBody>
                  <a:tcPr marT="9525" marB="91425" marR="9525" marL="95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C9DAF8"/>
                    </a:solidFill>
                  </a:tcPr>
                </a:tc>
              </a:tr>
              <a:tr h="381000">
                <a:tc vMerge="1"/>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0.63</a:t>
                      </a:r>
                      <a:endParaRPr sz="1400" u="none" cap="none" strike="noStrike"/>
                    </a:p>
                  </a:txBody>
                  <a:tcPr marT="9525" marB="91425" marR="9525" marL="9525" anchor="ctr">
                    <a:lnL cap="flat" cmpd="sng" w="9525">
                      <a:solidFill>
                        <a:srgbClr val="9E9E9E"/>
                      </a:solidFill>
                      <a:prstDash val="solid"/>
                      <a:round/>
                      <a:headEnd len="sm" w="sm" type="none"/>
                      <a:tailEnd len="sm" w="sm" type="none"/>
                    </a:lnL>
                    <a:lnT cap="flat" cmpd="sng" w="9525">
                      <a:solidFill>
                        <a:srgbClr val="9E9E9E"/>
                      </a:solidFill>
                      <a:prstDash val="solid"/>
                      <a:round/>
                      <a:headEnd len="sm" w="sm" type="none"/>
                      <a:tailEnd len="sm" w="sm" type="none"/>
                    </a:lnT>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0.78</a:t>
                      </a:r>
                      <a:endParaRPr sz="1400" u="none" cap="none" strike="noStrike"/>
                    </a:p>
                  </a:txBody>
                  <a:tcPr marT="9525" marB="91425" marR="9525" marL="9525" anchor="ctr">
                    <a:lnT cap="flat" cmpd="sng" w="9525">
                      <a:solidFill>
                        <a:srgbClr val="9E9E9E"/>
                      </a:solidFill>
                      <a:prstDash val="solid"/>
                      <a:round/>
                      <a:headEnd len="sm" w="sm" type="none"/>
                      <a:tailEnd len="sm" w="sm" type="none"/>
                    </a:lnT>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0.58</a:t>
                      </a:r>
                      <a:endParaRPr sz="1400" u="none" cap="none" strike="noStrike"/>
                    </a:p>
                  </a:txBody>
                  <a:tcPr marT="9525" marB="91425" marR="9525" marL="9525" anchor="ctr">
                    <a:lnT cap="flat" cmpd="sng" w="9525">
                      <a:solidFill>
                        <a:srgbClr val="9E9E9E"/>
                      </a:solidFill>
                      <a:prstDash val="solid"/>
                      <a:round/>
                      <a:headEnd len="sm" w="sm" type="none"/>
                      <a:tailEnd len="sm" w="sm" type="none"/>
                    </a:lnT>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0.13</a:t>
                      </a:r>
                      <a:endParaRPr sz="1400" u="none" cap="none" strike="noStrike"/>
                    </a:p>
                  </a:txBody>
                  <a:tcPr marT="9525" marB="91425" marR="9525" marL="9525" anchor="ctr">
                    <a:lnT cap="flat" cmpd="sng" w="9525">
                      <a:solidFill>
                        <a:srgbClr val="9E9E9E"/>
                      </a:solidFill>
                      <a:prstDash val="solid"/>
                      <a:round/>
                      <a:headEnd len="sm" w="sm" type="none"/>
                      <a:tailEnd len="sm" w="sm" type="none"/>
                    </a:lnT>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0.25</a:t>
                      </a:r>
                      <a:endParaRPr sz="1400" u="none" cap="none" strike="noStrike"/>
                    </a:p>
                  </a:txBody>
                  <a:tcPr marT="9525" marB="91425" marR="9525" marL="9525" anchor="ctr">
                    <a:lnT cap="flat" cmpd="sng" w="9525">
                      <a:solidFill>
                        <a:srgbClr val="9E9E9E"/>
                      </a:solidFill>
                      <a:prstDash val="solid"/>
                      <a:round/>
                      <a:headEnd len="sm" w="sm" type="none"/>
                      <a:tailEnd len="sm" w="sm" type="none"/>
                    </a:lnT>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0.59</a:t>
                      </a:r>
                      <a:endParaRPr sz="1400" u="none" cap="none" strike="noStrike"/>
                    </a:p>
                  </a:txBody>
                  <a:tcPr marT="9525" marB="91425" marR="9525" marL="9525" anchor="ctr">
                    <a:lnT cap="flat" cmpd="sng" w="9525">
                      <a:solidFill>
                        <a:srgbClr val="9E9E9E"/>
                      </a:solidFill>
                      <a:prstDash val="solid"/>
                      <a:round/>
                      <a:headEnd len="sm" w="sm" type="none"/>
                      <a:tailEnd len="sm" w="sm" type="none"/>
                    </a:lnT>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solidFill>
                            <a:schemeClr val="accent6"/>
                          </a:solidFill>
                        </a:rPr>
                        <a:t>0.79</a:t>
                      </a:r>
                      <a:endParaRPr sz="1400" u="none" cap="none" strike="noStrike">
                        <a:solidFill>
                          <a:schemeClr val="accent6"/>
                        </a:solidFill>
                      </a:endParaRPr>
                    </a:p>
                  </a:txBody>
                  <a:tcPr marT="9525" marB="91425" marR="9525" marL="9525" anchor="ctr">
                    <a:lnT cap="flat" cmpd="sng" w="9525">
                      <a:solidFill>
                        <a:srgbClr val="9E9E9E"/>
                      </a:solidFill>
                      <a:prstDash val="solid"/>
                      <a:round/>
                      <a:headEnd len="sm" w="sm" type="none"/>
                      <a:tailEnd len="sm" w="sm" type="none"/>
                    </a:lnT>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0.34</a:t>
                      </a:r>
                      <a:endParaRPr sz="1400" u="none" cap="none" strike="noStrike"/>
                    </a:p>
                  </a:txBody>
                  <a:tcPr marT="9525" marB="91425" marR="9525" marL="9525" anchor="ctr">
                    <a:lnT cap="flat" cmpd="sng" w="9525">
                      <a:solidFill>
                        <a:srgbClr val="9E9E9E"/>
                      </a:solidFill>
                      <a:prstDash val="solid"/>
                      <a:round/>
                      <a:headEnd len="sm" w="sm" type="none"/>
                      <a:tailEnd len="sm" w="sm" type="none"/>
                    </a:lnT>
                  </a:tcPr>
                </a:tc>
              </a:tr>
              <a:tr h="381000">
                <a:tc rowSpan="2">
                  <a:txBody>
                    <a:bodyPr/>
                    <a:lstStyle/>
                    <a:p>
                      <a:pPr indent="0" lvl="0" marL="0" marR="0" rtl="0" algn="ctr">
                        <a:lnSpc>
                          <a:spcPct val="115000"/>
                        </a:lnSpc>
                        <a:spcBef>
                          <a:spcPts val="0"/>
                        </a:spcBef>
                        <a:spcAft>
                          <a:spcPts val="0"/>
                        </a:spcAft>
                        <a:buClr>
                          <a:srgbClr val="000000"/>
                        </a:buClr>
                        <a:buSzPts val="1400"/>
                        <a:buFont typeface="Arial"/>
                        <a:buNone/>
                      </a:pPr>
                      <a:r>
                        <a:rPr b="1" lang="en-US" sz="1400" u="none" cap="none" strike="noStrike"/>
                        <a:t>Compensation</a:t>
                      </a:r>
                      <a:endParaRPr b="1" sz="1400" u="none" cap="none" strike="noStrike"/>
                    </a:p>
                  </a:txBody>
                  <a:tcPr marT="9525" marB="91425" marR="9525" marL="95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CFE2F3"/>
                    </a:solidFill>
                  </a:tcPr>
                </a:tc>
                <a:tc>
                  <a:txBody>
                    <a:bodyPr/>
                    <a:lstStyle/>
                    <a:p>
                      <a:pPr indent="0" lvl="0" marL="0" marR="0" rtl="0" algn="ctr">
                        <a:lnSpc>
                          <a:spcPct val="115000"/>
                        </a:lnSpc>
                        <a:spcBef>
                          <a:spcPts val="0"/>
                        </a:spcBef>
                        <a:spcAft>
                          <a:spcPts val="0"/>
                        </a:spcAft>
                        <a:buClr>
                          <a:srgbClr val="000000"/>
                        </a:buClr>
                        <a:buSzPts val="1400"/>
                        <a:buFont typeface="Arial"/>
                        <a:buNone/>
                      </a:pPr>
                      <a:r>
                        <a:rPr lang="en-US"/>
                        <a:t>C</a:t>
                      </a:r>
                      <a:r>
                        <a:rPr lang="en-US" sz="1400" u="none" cap="none" strike="noStrike"/>
                        <a:t>ompensation</a:t>
                      </a:r>
                      <a:endParaRPr sz="1400" u="none" cap="none" strike="noStrike"/>
                    </a:p>
                  </a:txBody>
                  <a:tcPr marT="9525" marB="91425" marR="9525" marL="9525" anchor="ctr">
                    <a:lnL cap="flat" cmpd="sng" w="9525">
                      <a:solidFill>
                        <a:srgbClr val="9E9E9E"/>
                      </a:solidFill>
                      <a:prstDash val="solid"/>
                      <a:round/>
                      <a:headEnd len="sm" w="sm" type="none"/>
                      <a:tailEnd len="sm" w="sm" type="none"/>
                    </a:lnL>
                    <a:solidFill>
                      <a:srgbClr val="C9DAF8"/>
                    </a:solidFill>
                  </a:tcPr>
                </a:tc>
                <a:tc>
                  <a:txBody>
                    <a:bodyPr/>
                    <a:lstStyle/>
                    <a:p>
                      <a:pPr indent="0" lvl="0" marL="0" marR="0" rtl="0" algn="ctr">
                        <a:lnSpc>
                          <a:spcPct val="115000"/>
                        </a:lnSpc>
                        <a:spcBef>
                          <a:spcPts val="0"/>
                        </a:spcBef>
                        <a:spcAft>
                          <a:spcPts val="0"/>
                        </a:spcAft>
                        <a:buClr>
                          <a:srgbClr val="000000"/>
                        </a:buClr>
                        <a:buSzPts val="1400"/>
                        <a:buFont typeface="Arial"/>
                        <a:buNone/>
                      </a:pPr>
                      <a:r>
                        <a:rPr lang="en-US"/>
                        <a:t>P</a:t>
                      </a:r>
                      <a:r>
                        <a:rPr lang="en-US" sz="1400" u="none" cap="none" strike="noStrike"/>
                        <a:t>ay</a:t>
                      </a:r>
                      <a:endParaRPr sz="1400" u="none" cap="none" strike="noStrike"/>
                    </a:p>
                  </a:txBody>
                  <a:tcPr marT="9525" marB="91425" marR="9525" marL="9525" anchor="ctr">
                    <a:solidFill>
                      <a:srgbClr val="C9DAF8"/>
                    </a:solidFill>
                  </a:tcPr>
                </a:tc>
                <a:tc>
                  <a:txBody>
                    <a:bodyPr/>
                    <a:lstStyle/>
                    <a:p>
                      <a:pPr indent="0" lvl="0" marL="0" marR="0" rtl="0" algn="ctr">
                        <a:lnSpc>
                          <a:spcPct val="115000"/>
                        </a:lnSpc>
                        <a:spcBef>
                          <a:spcPts val="0"/>
                        </a:spcBef>
                        <a:spcAft>
                          <a:spcPts val="0"/>
                        </a:spcAft>
                        <a:buClr>
                          <a:srgbClr val="000000"/>
                        </a:buClr>
                        <a:buSzPts val="1400"/>
                        <a:buFont typeface="Arial"/>
                        <a:buNone/>
                      </a:pPr>
                      <a:r>
                        <a:rPr lang="en-US"/>
                        <a:t>S</a:t>
                      </a:r>
                      <a:r>
                        <a:rPr lang="en-US" sz="1400" u="none" cap="none" strike="noStrike"/>
                        <a:t>alary</a:t>
                      </a:r>
                      <a:endParaRPr sz="1400" u="none" cap="none" strike="noStrike"/>
                    </a:p>
                  </a:txBody>
                  <a:tcPr marT="9525" marB="91425" marR="9525" marL="9525" anchor="ctr">
                    <a:solidFill>
                      <a:srgbClr val="C9DAF8"/>
                    </a:solidFill>
                  </a:tcPr>
                </a:tc>
                <a:tc>
                  <a:txBody>
                    <a:bodyPr/>
                    <a:lstStyle/>
                    <a:p>
                      <a:pPr indent="0" lvl="0" marL="0" marR="0" rtl="0" algn="ctr">
                        <a:lnSpc>
                          <a:spcPct val="115000"/>
                        </a:lnSpc>
                        <a:spcBef>
                          <a:spcPts val="0"/>
                        </a:spcBef>
                        <a:spcAft>
                          <a:spcPts val="0"/>
                        </a:spcAft>
                        <a:buClr>
                          <a:srgbClr val="000000"/>
                        </a:buClr>
                        <a:buSzPts val="1400"/>
                        <a:buFont typeface="Arial"/>
                        <a:buNone/>
                      </a:pPr>
                      <a:r>
                        <a:rPr lang="en-US"/>
                        <a:t>M</a:t>
                      </a:r>
                      <a:r>
                        <a:rPr lang="en-US" sz="1400" u="none" cap="none" strike="noStrike"/>
                        <a:t>oney</a:t>
                      </a:r>
                      <a:endParaRPr sz="1400" u="none" cap="none" strike="noStrike"/>
                    </a:p>
                  </a:txBody>
                  <a:tcPr marT="9525" marB="91425" marR="9525" marL="9525" anchor="ctr">
                    <a:solidFill>
                      <a:srgbClr val="C9DAF8"/>
                    </a:solidFill>
                  </a:tcPr>
                </a:tc>
                <a:tc>
                  <a:txBody>
                    <a:bodyPr/>
                    <a:lstStyle/>
                    <a:p>
                      <a:pPr indent="0" lvl="0" marL="0" marR="0" rtl="0" algn="ctr">
                        <a:lnSpc>
                          <a:spcPct val="115000"/>
                        </a:lnSpc>
                        <a:spcBef>
                          <a:spcPts val="0"/>
                        </a:spcBef>
                        <a:spcAft>
                          <a:spcPts val="0"/>
                        </a:spcAft>
                        <a:buClr>
                          <a:srgbClr val="000000"/>
                        </a:buClr>
                        <a:buSzPts val="1400"/>
                        <a:buFont typeface="Arial"/>
                        <a:buNone/>
                      </a:pPr>
                      <a:r>
                        <a:rPr lang="en-US"/>
                        <a:t>W</a:t>
                      </a:r>
                      <a:r>
                        <a:rPr lang="en-US" sz="1400" u="none" cap="none" strike="noStrike"/>
                        <a:t>age</a:t>
                      </a:r>
                      <a:endParaRPr sz="1400" u="none" cap="none" strike="noStrike"/>
                    </a:p>
                  </a:txBody>
                  <a:tcPr marT="9525" marB="91425" marR="9525" marL="9525" anchor="ctr">
                    <a:solidFill>
                      <a:srgbClr val="C9DAF8"/>
                    </a:solidFill>
                  </a:tcPr>
                </a:tc>
                <a:tc>
                  <a:txBody>
                    <a:bodyPr/>
                    <a:lstStyle/>
                    <a:p>
                      <a:pPr indent="0" lvl="0" marL="0" marR="0" rtl="0" algn="ctr">
                        <a:lnSpc>
                          <a:spcPct val="115000"/>
                        </a:lnSpc>
                        <a:spcBef>
                          <a:spcPts val="0"/>
                        </a:spcBef>
                        <a:spcAft>
                          <a:spcPts val="0"/>
                        </a:spcAft>
                        <a:buClr>
                          <a:srgbClr val="000000"/>
                        </a:buClr>
                        <a:buSzPts val="1400"/>
                        <a:buFont typeface="Arial"/>
                        <a:buNone/>
                      </a:pPr>
                      <a:r>
                        <a:rPr lang="en-US">
                          <a:solidFill>
                            <a:srgbClr val="FF0000"/>
                          </a:solidFill>
                        </a:rPr>
                        <a:t>P</a:t>
                      </a:r>
                      <a:r>
                        <a:rPr lang="en-US" sz="1400" u="none" cap="none" strike="noStrike">
                          <a:solidFill>
                            <a:srgbClr val="FF0000"/>
                          </a:solidFill>
                        </a:rPr>
                        <a:t>romotion</a:t>
                      </a:r>
                      <a:endParaRPr sz="1400" u="none" cap="none" strike="noStrike">
                        <a:solidFill>
                          <a:srgbClr val="FF0000"/>
                        </a:solidFill>
                      </a:endParaRPr>
                    </a:p>
                  </a:txBody>
                  <a:tcPr marT="9525" marB="91425" marR="9525" marL="9525" anchor="ctr">
                    <a:solidFill>
                      <a:srgbClr val="C9DAF8"/>
                    </a:solidFill>
                  </a:tcPr>
                </a:tc>
                <a:tc>
                  <a:txBody>
                    <a:bodyPr/>
                    <a:lstStyle/>
                    <a:p>
                      <a:pPr indent="0" lvl="0" marL="0" marR="0" rtl="0" algn="ctr">
                        <a:lnSpc>
                          <a:spcPct val="115000"/>
                        </a:lnSpc>
                        <a:spcBef>
                          <a:spcPts val="0"/>
                        </a:spcBef>
                        <a:spcAft>
                          <a:spcPts val="0"/>
                        </a:spcAft>
                        <a:buClr>
                          <a:srgbClr val="000000"/>
                        </a:buClr>
                        <a:buSzPts val="1400"/>
                        <a:buFont typeface="Arial"/>
                        <a:buNone/>
                      </a:pPr>
                      <a:r>
                        <a:rPr lang="en-US"/>
                        <a:t>B</a:t>
                      </a:r>
                      <a:r>
                        <a:rPr lang="en-US" sz="1400" u="none" cap="none" strike="noStrike"/>
                        <a:t>onus</a:t>
                      </a:r>
                      <a:endParaRPr sz="1400" u="none" cap="none" strike="noStrike"/>
                    </a:p>
                  </a:txBody>
                  <a:tcPr marT="9525" marB="91425" marR="9525" marL="9525" anchor="ctr">
                    <a:solidFill>
                      <a:srgbClr val="C9DAF8"/>
                    </a:solidFill>
                  </a:tcPr>
                </a:tc>
                <a:tc>
                  <a:txBody>
                    <a:bodyPr/>
                    <a:lstStyle/>
                    <a:p>
                      <a:pPr indent="0" lvl="0" marL="0" marR="0" rtl="0" algn="ctr">
                        <a:lnSpc>
                          <a:spcPct val="115000"/>
                        </a:lnSpc>
                        <a:spcBef>
                          <a:spcPts val="0"/>
                        </a:spcBef>
                        <a:spcAft>
                          <a:spcPts val="0"/>
                        </a:spcAft>
                        <a:buClr>
                          <a:srgbClr val="000000"/>
                        </a:buClr>
                        <a:buSzPts val="1400"/>
                        <a:buFont typeface="Arial"/>
                        <a:buNone/>
                      </a:pPr>
                      <a:r>
                        <a:rPr lang="en-US"/>
                        <a:t>F</a:t>
                      </a:r>
                      <a:r>
                        <a:rPr lang="en-US" sz="1400" u="none" cap="none" strike="noStrike"/>
                        <a:t>air</a:t>
                      </a:r>
                      <a:endParaRPr sz="1400" u="none" cap="none" strike="noStrike"/>
                    </a:p>
                  </a:txBody>
                  <a:tcPr marT="9525" marB="91425" marR="9525" marL="9525" anchor="ctr">
                    <a:solidFill>
                      <a:srgbClr val="C9DAF8"/>
                    </a:solidFill>
                  </a:tcPr>
                </a:tc>
              </a:tr>
              <a:tr h="381000">
                <a:tc vMerge="1"/>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0.49</a:t>
                      </a:r>
                      <a:endParaRPr sz="1400" u="none" cap="none" strike="noStrike"/>
                    </a:p>
                  </a:txBody>
                  <a:tcPr marT="9525" marB="91425" marR="9525" marL="9525" anchor="ctr">
                    <a:lnL cap="flat" cmpd="sng" w="9525">
                      <a:solidFill>
                        <a:srgbClr val="9E9E9E"/>
                      </a:solidFill>
                      <a:prstDash val="solid"/>
                      <a:round/>
                      <a:headEnd len="sm" w="sm" type="none"/>
                      <a:tailEnd len="sm" w="sm" type="none"/>
                    </a:lnL>
                    <a:lnB cap="flat" cmpd="sng" w="9525">
                      <a:solidFill>
                        <a:srgbClr val="9E9E9E"/>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0.50</a:t>
                      </a:r>
                      <a:endParaRPr sz="1400" u="none" cap="none" strike="noStrike"/>
                    </a:p>
                  </a:txBody>
                  <a:tcPr marT="9525" marB="91425" marR="9525" marL="9525" anchor="ctr">
                    <a:lnB cap="flat" cmpd="sng" w="9525">
                      <a:solidFill>
                        <a:srgbClr val="9E9E9E"/>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0.49</a:t>
                      </a:r>
                      <a:endParaRPr sz="1400" u="none" cap="none" strike="noStrike"/>
                    </a:p>
                  </a:txBody>
                  <a:tcPr marT="9525" marB="91425" marR="9525" marL="9525" anchor="ctr">
                    <a:lnB cap="flat" cmpd="sng" w="9525">
                      <a:solidFill>
                        <a:srgbClr val="9E9E9E"/>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0.28</a:t>
                      </a:r>
                      <a:endParaRPr sz="1400" u="none" cap="none" strike="noStrike"/>
                    </a:p>
                  </a:txBody>
                  <a:tcPr marT="9525" marB="91425" marR="9525" marL="9525" anchor="ctr">
                    <a:lnB cap="flat" cmpd="sng" w="9525">
                      <a:solidFill>
                        <a:srgbClr val="9E9E9E"/>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0.28</a:t>
                      </a:r>
                      <a:endParaRPr sz="1400" u="none" cap="none" strike="noStrike"/>
                    </a:p>
                  </a:txBody>
                  <a:tcPr marT="9525" marB="91425" marR="9525" marL="9525" anchor="ctr">
                    <a:lnB cap="flat" cmpd="sng" w="9525">
                      <a:solidFill>
                        <a:srgbClr val="9E9E9E"/>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solidFill>
                            <a:srgbClr val="FF0000"/>
                          </a:solidFill>
                        </a:rPr>
                        <a:t>0.08</a:t>
                      </a:r>
                      <a:endParaRPr sz="1400" u="none" cap="none" strike="noStrike">
                        <a:solidFill>
                          <a:srgbClr val="FF0000"/>
                        </a:solidFill>
                      </a:endParaRPr>
                    </a:p>
                  </a:txBody>
                  <a:tcPr marT="9525" marB="91425" marR="9525" marL="9525" anchor="ctr">
                    <a:lnB cap="flat" cmpd="sng" w="9525">
                      <a:solidFill>
                        <a:srgbClr val="9E9E9E"/>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0.61</a:t>
                      </a:r>
                      <a:endParaRPr sz="1400" u="none" cap="none" strike="noStrike"/>
                    </a:p>
                  </a:txBody>
                  <a:tcPr marT="9525" marB="91425" marR="9525" marL="9525" anchor="ctr">
                    <a:lnB cap="flat" cmpd="sng" w="9525">
                      <a:solidFill>
                        <a:srgbClr val="9E9E9E"/>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0.35</a:t>
                      </a:r>
                      <a:endParaRPr sz="1400" u="none" cap="none" strike="noStrike"/>
                    </a:p>
                  </a:txBody>
                  <a:tcPr marT="9525" marB="91425" marR="9525" marL="9525" anchor="ctr">
                    <a:lnB cap="flat" cmpd="sng" w="9525">
                      <a:solidFill>
                        <a:srgbClr val="9E9E9E"/>
                      </a:solidFill>
                      <a:prstDash val="solid"/>
                      <a:round/>
                      <a:headEnd len="sm" w="sm" type="none"/>
                      <a:tailEnd len="sm" w="sm" type="none"/>
                    </a:lnB>
                  </a:tcPr>
                </a:tc>
              </a:tr>
              <a:tr h="381000">
                <a:tc rowSpan="2">
                  <a:txBody>
                    <a:bodyPr/>
                    <a:lstStyle/>
                    <a:p>
                      <a:pPr indent="0" lvl="0" marL="0" marR="0" rtl="0" algn="ctr">
                        <a:lnSpc>
                          <a:spcPct val="115000"/>
                        </a:lnSpc>
                        <a:spcBef>
                          <a:spcPts val="0"/>
                        </a:spcBef>
                        <a:spcAft>
                          <a:spcPts val="0"/>
                        </a:spcAft>
                        <a:buClr>
                          <a:srgbClr val="000000"/>
                        </a:buClr>
                        <a:buSzPts val="1400"/>
                        <a:buFont typeface="Arial"/>
                        <a:buNone/>
                      </a:pPr>
                      <a:r>
                        <a:rPr b="1" lang="en-US" sz="1400" u="none" cap="none" strike="noStrike"/>
                        <a:t>Culture</a:t>
                      </a:r>
                      <a:endParaRPr b="1" sz="1400" u="none" cap="none" strike="noStrike"/>
                    </a:p>
                  </a:txBody>
                  <a:tcPr marT="9525" marB="91425" marR="9525" marL="95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CFE2F3"/>
                    </a:solidFill>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Culture</a:t>
                      </a:r>
                      <a:endParaRPr sz="1400" u="none" cap="none" strike="noStrike"/>
                    </a:p>
                  </a:txBody>
                  <a:tcPr marT="9525" marB="91425" marR="9525" marL="95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C9DAF8"/>
                    </a:solidFill>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Manager</a:t>
                      </a:r>
                      <a:endParaRPr sz="1400" u="none" cap="none" strike="noStrike"/>
                    </a:p>
                  </a:txBody>
                  <a:tcPr marT="9525" marB="91425" marR="9525" marL="95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C9DAF8"/>
                    </a:solidFill>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Collaboration</a:t>
                      </a:r>
                      <a:endParaRPr sz="1400" u="none" cap="none" strike="noStrike"/>
                    </a:p>
                  </a:txBody>
                  <a:tcPr marT="9525" marB="91425" marR="9525" marL="95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C9DAF8"/>
                    </a:solidFill>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Support</a:t>
                      </a:r>
                      <a:endParaRPr sz="1400" u="none" cap="none" strike="noStrike"/>
                    </a:p>
                  </a:txBody>
                  <a:tcPr marT="9525" marB="91425" marR="9525" marL="95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C9DAF8"/>
                    </a:solidFill>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Plan</a:t>
                      </a:r>
                      <a:endParaRPr sz="1400" u="none" cap="none" strike="noStrike"/>
                    </a:p>
                  </a:txBody>
                  <a:tcPr marT="9525" marB="91425" marR="9525" marL="95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C9DAF8"/>
                    </a:solidFill>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Team</a:t>
                      </a:r>
                      <a:endParaRPr sz="1400" u="none" cap="none" strike="noStrike"/>
                    </a:p>
                  </a:txBody>
                  <a:tcPr marT="9525" marB="91425" marR="9525" marL="95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C9DAF8"/>
                    </a:solidFill>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Trust</a:t>
                      </a:r>
                      <a:endParaRPr sz="1400" u="none" cap="none" strike="noStrike"/>
                    </a:p>
                  </a:txBody>
                  <a:tcPr marT="9525" marB="91425" marR="9525" marL="95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C9DAF8"/>
                    </a:solidFill>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Responsibility</a:t>
                      </a:r>
                      <a:endParaRPr sz="1400" u="none" cap="none" strike="noStrike"/>
                    </a:p>
                  </a:txBody>
                  <a:tcPr marT="9525" marB="91425" marR="9525" marL="95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C9DAF8"/>
                    </a:solidFill>
                  </a:tcPr>
                </a:tc>
              </a:tr>
              <a:tr h="381000">
                <a:tc vMerge="1"/>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0.48</a:t>
                      </a:r>
                      <a:endParaRPr sz="1400" u="none" cap="none" strike="noStrike"/>
                    </a:p>
                  </a:txBody>
                  <a:tcPr marT="9525" marB="91425" marR="9525" marL="9525" anchor="ctr">
                    <a:lnL cap="flat" cmpd="sng" w="9525">
                      <a:solidFill>
                        <a:srgbClr val="9E9E9E"/>
                      </a:solidFill>
                      <a:prstDash val="solid"/>
                      <a:round/>
                      <a:headEnd len="sm" w="sm" type="none"/>
                      <a:tailEnd len="sm" w="sm" type="none"/>
                    </a:lnL>
                    <a:lnT cap="flat" cmpd="sng" w="9525">
                      <a:solidFill>
                        <a:srgbClr val="9E9E9E"/>
                      </a:solidFill>
                      <a:prstDash val="solid"/>
                      <a:round/>
                      <a:headEnd len="sm" w="sm" type="none"/>
                      <a:tailEnd len="sm" w="sm" type="none"/>
                    </a:lnT>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0.14</a:t>
                      </a:r>
                      <a:endParaRPr sz="1400" u="none" cap="none" strike="noStrike"/>
                    </a:p>
                  </a:txBody>
                  <a:tcPr marT="9525" marB="91425" marR="9525" marL="9525" anchor="ctr">
                    <a:lnT cap="flat" cmpd="sng" w="9525">
                      <a:solidFill>
                        <a:srgbClr val="9E9E9E"/>
                      </a:solidFill>
                      <a:prstDash val="solid"/>
                      <a:round/>
                      <a:headEnd len="sm" w="sm" type="none"/>
                      <a:tailEnd len="sm" w="sm" type="none"/>
                    </a:lnT>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0.31</a:t>
                      </a:r>
                      <a:endParaRPr sz="1400" u="none" cap="none" strike="noStrike"/>
                    </a:p>
                  </a:txBody>
                  <a:tcPr marT="9525" marB="91425" marR="9525" marL="9525" anchor="ctr">
                    <a:lnT cap="flat" cmpd="sng" w="9525">
                      <a:solidFill>
                        <a:srgbClr val="9E9E9E"/>
                      </a:solidFill>
                      <a:prstDash val="solid"/>
                      <a:round/>
                      <a:headEnd len="sm" w="sm" type="none"/>
                      <a:tailEnd len="sm" w="sm" type="none"/>
                    </a:lnT>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0.62</a:t>
                      </a:r>
                      <a:endParaRPr sz="1400" u="none" cap="none" strike="noStrike"/>
                    </a:p>
                  </a:txBody>
                  <a:tcPr marT="9525" marB="91425" marR="9525" marL="9525" anchor="ctr">
                    <a:lnT cap="flat" cmpd="sng" w="9525">
                      <a:solidFill>
                        <a:srgbClr val="9E9E9E"/>
                      </a:solidFill>
                      <a:prstDash val="solid"/>
                      <a:round/>
                      <a:headEnd len="sm" w="sm" type="none"/>
                      <a:tailEnd len="sm" w="sm" type="none"/>
                    </a:lnT>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0.20</a:t>
                      </a:r>
                      <a:endParaRPr sz="1400" u="none" cap="none" strike="noStrike"/>
                    </a:p>
                  </a:txBody>
                  <a:tcPr marT="9525" marB="91425" marR="9525" marL="9525" anchor="ctr">
                    <a:lnT cap="flat" cmpd="sng" w="9525">
                      <a:solidFill>
                        <a:srgbClr val="9E9E9E"/>
                      </a:solidFill>
                      <a:prstDash val="solid"/>
                      <a:round/>
                      <a:headEnd len="sm" w="sm" type="none"/>
                      <a:tailEnd len="sm" w="sm" type="none"/>
                    </a:lnT>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0.28</a:t>
                      </a:r>
                      <a:endParaRPr sz="1400" u="none" cap="none" strike="noStrike"/>
                    </a:p>
                  </a:txBody>
                  <a:tcPr marT="9525" marB="91425" marR="9525" marL="9525" anchor="ctr">
                    <a:lnT cap="flat" cmpd="sng" w="9525">
                      <a:solidFill>
                        <a:srgbClr val="9E9E9E"/>
                      </a:solidFill>
                      <a:prstDash val="solid"/>
                      <a:round/>
                      <a:headEnd len="sm" w="sm" type="none"/>
                      <a:tailEnd len="sm" w="sm" type="none"/>
                    </a:lnT>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0.48</a:t>
                      </a:r>
                      <a:endParaRPr sz="1400" u="none" cap="none" strike="noStrike"/>
                    </a:p>
                  </a:txBody>
                  <a:tcPr marT="9525" marB="91425" marR="9525" marL="9525" anchor="ctr">
                    <a:lnT cap="flat" cmpd="sng" w="9525">
                      <a:solidFill>
                        <a:srgbClr val="9E9E9E"/>
                      </a:solidFill>
                      <a:prstDash val="solid"/>
                      <a:round/>
                      <a:headEnd len="sm" w="sm" type="none"/>
                      <a:tailEnd len="sm" w="sm" type="none"/>
                    </a:lnT>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0.53</a:t>
                      </a:r>
                      <a:endParaRPr sz="1400" u="none" cap="none" strike="noStrike"/>
                    </a:p>
                  </a:txBody>
                  <a:tcPr marT="9525" marB="91425" marR="9525" marL="9525" anchor="ctr">
                    <a:lnT cap="flat" cmpd="sng" w="9525">
                      <a:solidFill>
                        <a:srgbClr val="9E9E9E"/>
                      </a:solidFill>
                      <a:prstDash val="solid"/>
                      <a:round/>
                      <a:headEnd len="sm" w="sm" type="none"/>
                      <a:tailEnd len="sm" w="sm" type="none"/>
                    </a:lnT>
                  </a:tcPr>
                </a:tc>
              </a:tr>
              <a:tr h="381000">
                <a:tc rowSpan="2">
                  <a:txBody>
                    <a:bodyPr/>
                    <a:lstStyle/>
                    <a:p>
                      <a:pPr indent="0" lvl="0" marL="0" rtl="0" algn="ctr">
                        <a:lnSpc>
                          <a:spcPct val="115000"/>
                        </a:lnSpc>
                        <a:spcBef>
                          <a:spcPts val="0"/>
                        </a:spcBef>
                        <a:spcAft>
                          <a:spcPts val="0"/>
                        </a:spcAft>
                        <a:buNone/>
                      </a:pPr>
                      <a:r>
                        <a:rPr b="1" lang="en-US"/>
                        <a:t>Environment</a:t>
                      </a:r>
                      <a:endParaRPr b="1"/>
                    </a:p>
                  </a:txBody>
                  <a:tcPr marT="9525" marB="91425" marR="9525" marL="95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solidFill>
                      <a:srgbClr val="CFE2F3"/>
                    </a:solidFill>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alance</a:t>
                      </a:r>
                      <a:endParaRPr sz="1400" u="none" cap="none" strike="noStrike"/>
                    </a:p>
                  </a:txBody>
                  <a:tcPr marT="9525" marB="91425" marR="9525" marL="9525" anchor="ctr">
                    <a:lnL cap="flat" cmpd="sng" w="9525">
                      <a:solidFill>
                        <a:srgbClr val="9E9E9E"/>
                      </a:solidFill>
                      <a:prstDash val="solid"/>
                      <a:round/>
                      <a:headEnd len="sm" w="sm" type="none"/>
                      <a:tailEnd len="sm" w="sm" type="none"/>
                    </a:lnL>
                    <a:solidFill>
                      <a:srgbClr val="C9DAF8"/>
                    </a:solidFill>
                  </a:tcPr>
                </a:tc>
                <a:tc>
                  <a:txBody>
                    <a:bodyPr/>
                    <a:lstStyle/>
                    <a:p>
                      <a:pPr indent="0" lvl="0" marL="0" marR="0" rtl="0" algn="ctr">
                        <a:lnSpc>
                          <a:spcPct val="115000"/>
                        </a:lnSpc>
                        <a:spcBef>
                          <a:spcPts val="0"/>
                        </a:spcBef>
                        <a:spcAft>
                          <a:spcPts val="0"/>
                        </a:spcAft>
                        <a:buClr>
                          <a:srgbClr val="000000"/>
                        </a:buClr>
                        <a:buSzPts val="1400"/>
                        <a:buFont typeface="Arial"/>
                        <a:buNone/>
                      </a:pPr>
                      <a:r>
                        <a:rPr lang="en-US">
                          <a:solidFill>
                            <a:srgbClr val="FF0000"/>
                          </a:solidFill>
                        </a:rPr>
                        <a:t>M</a:t>
                      </a:r>
                      <a:r>
                        <a:rPr lang="en-US" sz="1400" u="none" cap="none" strike="noStrike">
                          <a:solidFill>
                            <a:srgbClr val="FF0000"/>
                          </a:solidFill>
                        </a:rPr>
                        <a:t>anagement</a:t>
                      </a:r>
                      <a:endParaRPr sz="1400" u="none" cap="none" strike="noStrike">
                        <a:solidFill>
                          <a:srgbClr val="FF0000"/>
                        </a:solidFill>
                      </a:endParaRPr>
                    </a:p>
                  </a:txBody>
                  <a:tcPr marT="9525" marB="91425" marR="9525" marL="9525" anchor="ctr">
                    <a:solidFill>
                      <a:srgbClr val="C9DAF8"/>
                    </a:solidFill>
                  </a:tcPr>
                </a:tc>
                <a:tc>
                  <a:txBody>
                    <a:bodyPr/>
                    <a:lstStyle/>
                    <a:p>
                      <a:pPr indent="0" lvl="0" marL="0" marR="0" rtl="0" algn="ctr">
                        <a:lnSpc>
                          <a:spcPct val="115000"/>
                        </a:lnSpc>
                        <a:spcBef>
                          <a:spcPts val="0"/>
                        </a:spcBef>
                        <a:spcAft>
                          <a:spcPts val="0"/>
                        </a:spcAft>
                        <a:buClr>
                          <a:srgbClr val="000000"/>
                        </a:buClr>
                        <a:buSzPts val="1400"/>
                        <a:buFont typeface="Arial"/>
                        <a:buNone/>
                      </a:pPr>
                      <a:r>
                        <a:rPr lang="en-US">
                          <a:solidFill>
                            <a:schemeClr val="accent6"/>
                          </a:solidFill>
                        </a:rPr>
                        <a:t>G</a:t>
                      </a:r>
                      <a:r>
                        <a:rPr lang="en-US" sz="1400" u="none" cap="none" strike="noStrike">
                          <a:solidFill>
                            <a:schemeClr val="accent6"/>
                          </a:solidFill>
                        </a:rPr>
                        <a:t>lobal</a:t>
                      </a:r>
                      <a:endParaRPr sz="1400" u="none" cap="none" strike="noStrike">
                        <a:solidFill>
                          <a:schemeClr val="accent6"/>
                        </a:solidFill>
                      </a:endParaRPr>
                    </a:p>
                  </a:txBody>
                  <a:tcPr marT="9525" marB="91425" marR="9525" marL="9525" anchor="ctr">
                    <a:solidFill>
                      <a:srgbClr val="C9DAF8"/>
                    </a:solidFill>
                  </a:tcPr>
                </a:tc>
                <a:tc>
                  <a:txBody>
                    <a:bodyPr/>
                    <a:lstStyle/>
                    <a:p>
                      <a:pPr indent="0" lvl="0" marL="0" marR="0" rtl="0" algn="ctr">
                        <a:lnSpc>
                          <a:spcPct val="115000"/>
                        </a:lnSpc>
                        <a:spcBef>
                          <a:spcPts val="0"/>
                        </a:spcBef>
                        <a:spcAft>
                          <a:spcPts val="0"/>
                        </a:spcAft>
                        <a:buClr>
                          <a:srgbClr val="000000"/>
                        </a:buClr>
                        <a:buSzPts val="1400"/>
                        <a:buFont typeface="Arial"/>
                        <a:buNone/>
                      </a:pPr>
                      <a:r>
                        <a:rPr lang="en-US"/>
                        <a:t>T</a:t>
                      </a:r>
                      <a:r>
                        <a:rPr lang="en-US" sz="1400" u="none" cap="none" strike="noStrike"/>
                        <a:t>eam</a:t>
                      </a:r>
                      <a:endParaRPr sz="1400" u="none" cap="none" strike="noStrike"/>
                    </a:p>
                  </a:txBody>
                  <a:tcPr marT="9525" marB="91425" marR="9525" marL="9525" anchor="ctr">
                    <a:solidFill>
                      <a:srgbClr val="C9DAF8"/>
                    </a:solidFill>
                  </a:tcPr>
                </a:tc>
                <a:tc>
                  <a:txBody>
                    <a:bodyPr/>
                    <a:lstStyle/>
                    <a:p>
                      <a:pPr indent="0" lvl="0" marL="0" marR="0" rtl="0" algn="ctr">
                        <a:lnSpc>
                          <a:spcPct val="115000"/>
                        </a:lnSpc>
                        <a:spcBef>
                          <a:spcPts val="0"/>
                        </a:spcBef>
                        <a:spcAft>
                          <a:spcPts val="0"/>
                        </a:spcAft>
                        <a:buClr>
                          <a:srgbClr val="000000"/>
                        </a:buClr>
                        <a:buSzPts val="1400"/>
                        <a:buFont typeface="Arial"/>
                        <a:buNone/>
                      </a:pPr>
                      <a:r>
                        <a:rPr lang="en-US"/>
                        <a:t>T</a:t>
                      </a:r>
                      <a:r>
                        <a:rPr lang="en-US" sz="1400" u="none" cap="none" strike="noStrike"/>
                        <a:t>raining</a:t>
                      </a:r>
                      <a:endParaRPr sz="1400" u="none" cap="none" strike="noStrike"/>
                    </a:p>
                  </a:txBody>
                  <a:tcPr marT="9525" marB="91425" marR="9525" marL="9525" anchor="ctr">
                    <a:solidFill>
                      <a:srgbClr val="C9DAF8"/>
                    </a:solidFill>
                  </a:tcPr>
                </a:tc>
                <a:tc>
                  <a:txBody>
                    <a:bodyPr/>
                    <a:lstStyle/>
                    <a:p>
                      <a:pPr indent="0" lvl="0" marL="0" marR="0" rtl="0" algn="ctr">
                        <a:lnSpc>
                          <a:spcPct val="115000"/>
                        </a:lnSpc>
                        <a:spcBef>
                          <a:spcPts val="0"/>
                        </a:spcBef>
                        <a:spcAft>
                          <a:spcPts val="0"/>
                        </a:spcAft>
                        <a:buClr>
                          <a:srgbClr val="000000"/>
                        </a:buClr>
                        <a:buSzPts val="1400"/>
                        <a:buFont typeface="Arial"/>
                        <a:buNone/>
                      </a:pPr>
                      <a:r>
                        <a:rPr lang="en-US">
                          <a:solidFill>
                            <a:schemeClr val="accent6"/>
                          </a:solidFill>
                        </a:rPr>
                        <a:t>F</a:t>
                      </a:r>
                      <a:r>
                        <a:rPr lang="en-US" sz="1400" u="none" cap="none" strike="noStrike">
                          <a:solidFill>
                            <a:schemeClr val="accent6"/>
                          </a:solidFill>
                        </a:rPr>
                        <a:t>lexible</a:t>
                      </a:r>
                      <a:endParaRPr sz="1400" u="none" cap="none" strike="noStrike">
                        <a:solidFill>
                          <a:schemeClr val="accent6"/>
                        </a:solidFill>
                      </a:endParaRPr>
                    </a:p>
                  </a:txBody>
                  <a:tcPr marT="9525" marB="91425" marR="9525" marL="9525" anchor="ctr">
                    <a:solidFill>
                      <a:srgbClr val="C9DAF8"/>
                    </a:solidFill>
                  </a:tcPr>
                </a:tc>
                <a:tc>
                  <a:txBody>
                    <a:bodyPr/>
                    <a:lstStyle/>
                    <a:p>
                      <a:pPr indent="0" lvl="0" marL="0" marR="0" rtl="0" algn="ctr">
                        <a:lnSpc>
                          <a:spcPct val="115000"/>
                        </a:lnSpc>
                        <a:spcBef>
                          <a:spcPts val="0"/>
                        </a:spcBef>
                        <a:spcAft>
                          <a:spcPts val="0"/>
                        </a:spcAft>
                        <a:buClr>
                          <a:srgbClr val="000000"/>
                        </a:buClr>
                        <a:buSzPts val="1400"/>
                        <a:buFont typeface="Arial"/>
                        <a:buNone/>
                      </a:pPr>
                      <a:r>
                        <a:rPr lang="en-US"/>
                        <a:t>H</a:t>
                      </a:r>
                      <a:r>
                        <a:rPr lang="en-US" sz="1400" u="none" cap="none" strike="noStrike"/>
                        <a:t>ealth</a:t>
                      </a:r>
                      <a:endParaRPr sz="1400" u="none" cap="none" strike="noStrike"/>
                    </a:p>
                  </a:txBody>
                  <a:tcPr marT="9525" marB="91425" marR="9525" marL="9525" anchor="ctr">
                    <a:solidFill>
                      <a:srgbClr val="C9DAF8"/>
                    </a:solidFill>
                  </a:tcPr>
                </a:tc>
                <a:tc>
                  <a:txBody>
                    <a:bodyPr/>
                    <a:lstStyle/>
                    <a:p>
                      <a:pPr indent="0" lvl="0" marL="0" marR="0" rtl="0" algn="ctr">
                        <a:lnSpc>
                          <a:spcPct val="115000"/>
                        </a:lnSpc>
                        <a:spcBef>
                          <a:spcPts val="0"/>
                        </a:spcBef>
                        <a:spcAft>
                          <a:spcPts val="0"/>
                        </a:spcAft>
                        <a:buClr>
                          <a:srgbClr val="000000"/>
                        </a:buClr>
                        <a:buSzPts val="1400"/>
                        <a:buFont typeface="Arial"/>
                        <a:buNone/>
                      </a:pPr>
                      <a:r>
                        <a:rPr lang="en-US"/>
                        <a:t>V</a:t>
                      </a:r>
                      <a:r>
                        <a:rPr lang="en-US" sz="1400" u="none" cap="none" strike="noStrike"/>
                        <a:t>acation</a:t>
                      </a:r>
                      <a:endParaRPr sz="1400" u="none" cap="none" strike="noStrike"/>
                    </a:p>
                  </a:txBody>
                  <a:tcPr marT="9525" marB="91425" marR="9525" marL="9525" anchor="ctr">
                    <a:solidFill>
                      <a:srgbClr val="C9DAF8"/>
                    </a:solidFill>
                  </a:tcPr>
                </a:tc>
              </a:tr>
              <a:tr h="381000">
                <a:tc vMerge="1"/>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0.60</a:t>
                      </a:r>
                      <a:endParaRPr sz="1400" u="none" cap="none" strike="noStrike"/>
                    </a:p>
                  </a:txBody>
                  <a:tcPr marT="9525" marB="91425" marR="9525" marL="9525" anchor="ct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solidFill>
                            <a:srgbClr val="FF0000"/>
                          </a:solidFill>
                        </a:rPr>
                        <a:t>0.08</a:t>
                      </a:r>
                      <a:endParaRPr sz="1400" u="none" cap="none" strike="noStrike">
                        <a:solidFill>
                          <a:srgbClr val="FF0000"/>
                        </a:solidFill>
                      </a:endParaRPr>
                    </a:p>
                  </a:txBody>
                  <a:tcPr marT="9525" marB="91425" marR="9525" marL="9525" anchor="ct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solidFill>
                            <a:schemeClr val="accent6"/>
                          </a:solidFill>
                        </a:rPr>
                        <a:t>0.68</a:t>
                      </a:r>
                      <a:endParaRPr sz="1400" u="none" cap="none" strike="noStrike">
                        <a:solidFill>
                          <a:schemeClr val="accent6"/>
                        </a:solidFill>
                      </a:endParaRPr>
                    </a:p>
                  </a:txBody>
                  <a:tcPr marT="9525" marB="91425" marR="9525" marL="9525" anchor="ct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0.28</a:t>
                      </a:r>
                      <a:endParaRPr sz="1400" u="none" cap="none" strike="noStrike"/>
                    </a:p>
                  </a:txBody>
                  <a:tcPr marT="9525" marB="91425" marR="9525" marL="9525" anchor="ct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0.38</a:t>
                      </a:r>
                      <a:endParaRPr sz="1400" u="none" cap="none" strike="noStrike"/>
                    </a:p>
                  </a:txBody>
                  <a:tcPr marT="9525" marB="91425" marR="9525" marL="9525" anchor="ct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solidFill>
                            <a:schemeClr val="accent6"/>
                          </a:solidFill>
                        </a:rPr>
                        <a:t>0.73</a:t>
                      </a:r>
                      <a:endParaRPr sz="1400" u="none" cap="none" strike="noStrike">
                        <a:solidFill>
                          <a:schemeClr val="accent6"/>
                        </a:solidFill>
                      </a:endParaRPr>
                    </a:p>
                  </a:txBody>
                  <a:tcPr marT="9525" marB="91425" marR="9525" marL="9525" anchor="ct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0.63</a:t>
                      </a:r>
                      <a:endParaRPr sz="1400" u="none" cap="none" strike="noStrike"/>
                    </a:p>
                  </a:txBody>
                  <a:tcPr marT="9525" marB="91425" marR="9525" marL="9525" anchor="ct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0.61</a:t>
                      </a:r>
                      <a:endParaRPr sz="1400" u="none" cap="none" strike="noStrike"/>
                    </a:p>
                  </a:txBody>
                  <a:tcPr marT="9525" marB="91425" marR="9525" marL="9525" anchor="ctr"/>
                </a:tc>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7" name="Shape 237"/>
        <p:cNvGrpSpPr/>
        <p:nvPr/>
      </p:nvGrpSpPr>
      <p:grpSpPr>
        <a:xfrm>
          <a:off x="0" y="0"/>
          <a:ext cx="0" cy="0"/>
          <a:chOff x="0" y="0"/>
          <a:chExt cx="0" cy="0"/>
        </a:xfrm>
      </p:grpSpPr>
      <p:sp>
        <p:nvSpPr>
          <p:cNvPr id="238" name="Google Shape;238;p12"/>
          <p:cNvSpPr txBox="1"/>
          <p:nvPr>
            <p:ph type="title"/>
          </p:nvPr>
        </p:nvSpPr>
        <p:spPr>
          <a:xfrm>
            <a:off x="548783" y="403624"/>
            <a:ext cx="11076300" cy="521100"/>
          </a:xfrm>
          <a:prstGeom prst="rect">
            <a:avLst/>
          </a:prstGeom>
          <a:noFill/>
          <a:ln>
            <a:noFill/>
          </a:ln>
        </p:spPr>
        <p:txBody>
          <a:bodyPr anchorCtr="0" anchor="t" bIns="0" lIns="0" spcFirstLastPara="1" rIns="0" wrap="square" tIns="0">
            <a:noAutofit/>
          </a:bodyPr>
          <a:lstStyle/>
          <a:p>
            <a:pPr indent="0" lvl="0" marL="0" rtl="0" algn="ctr">
              <a:lnSpc>
                <a:spcPct val="88888"/>
              </a:lnSpc>
              <a:spcBef>
                <a:spcPts val="0"/>
              </a:spcBef>
              <a:spcAft>
                <a:spcPts val="0"/>
              </a:spcAft>
              <a:buClr>
                <a:schemeClr val="dk1"/>
              </a:buClr>
              <a:buSzPts val="3600"/>
              <a:buFont typeface="Gill Sans"/>
              <a:buNone/>
            </a:pPr>
            <a:r>
              <a:rPr lang="en-US" sz="3600">
                <a:latin typeface="Gill Sans"/>
                <a:ea typeface="Gill Sans"/>
                <a:cs typeface="Gill Sans"/>
                <a:sym typeface="Gill Sans"/>
              </a:rPr>
              <a:t>Sentiment</a:t>
            </a:r>
            <a:r>
              <a:rPr lang="en-US"/>
              <a:t> Analysis - Samsung</a:t>
            </a:r>
            <a:endParaRPr/>
          </a:p>
        </p:txBody>
      </p:sp>
      <p:sp>
        <p:nvSpPr>
          <p:cNvPr id="239" name="Google Shape;239;p12"/>
          <p:cNvSpPr txBox="1"/>
          <p:nvPr>
            <p:ph idx="12" type="sldNum"/>
          </p:nvPr>
        </p:nvSpPr>
        <p:spPr>
          <a:xfrm>
            <a:off x="11752974" y="6473952"/>
            <a:ext cx="438900" cy="1554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SzPts val="1000"/>
              <a:buNone/>
            </a:pPr>
            <a:fld id="{00000000-1234-1234-1234-123412341234}" type="slidenum">
              <a:rPr lang="en-US"/>
              <a:t>‹#›</a:t>
            </a:fld>
            <a:endParaRPr/>
          </a:p>
        </p:txBody>
      </p:sp>
      <p:graphicFrame>
        <p:nvGraphicFramePr>
          <p:cNvPr id="240" name="Google Shape;240;p12"/>
          <p:cNvGraphicFramePr/>
          <p:nvPr/>
        </p:nvGraphicFramePr>
        <p:xfrm>
          <a:off x="427588" y="1524000"/>
          <a:ext cx="3000000" cy="3000000"/>
        </p:xfrm>
        <a:graphic>
          <a:graphicData uri="http://schemas.openxmlformats.org/drawingml/2006/table">
            <a:tbl>
              <a:tblPr>
                <a:noFill/>
                <a:tableStyleId>{F6F3E1F7-AA6D-4C3B-BC61-E8AE995E9F24}</a:tableStyleId>
              </a:tblPr>
              <a:tblGrid>
                <a:gridCol w="1473075"/>
                <a:gridCol w="1230700"/>
                <a:gridCol w="1230700"/>
                <a:gridCol w="1230700"/>
                <a:gridCol w="1230700"/>
                <a:gridCol w="1230700"/>
                <a:gridCol w="1230700"/>
                <a:gridCol w="1230700"/>
                <a:gridCol w="1230700"/>
              </a:tblGrid>
              <a:tr h="381000">
                <a:tc rowSpan="2">
                  <a:txBody>
                    <a:bodyPr/>
                    <a:lstStyle/>
                    <a:p>
                      <a:pPr indent="0" lvl="0" marL="0" marR="0" rtl="0" algn="ctr">
                        <a:lnSpc>
                          <a:spcPct val="115000"/>
                        </a:lnSpc>
                        <a:spcBef>
                          <a:spcPts val="0"/>
                        </a:spcBef>
                        <a:spcAft>
                          <a:spcPts val="0"/>
                        </a:spcAft>
                        <a:buClr>
                          <a:srgbClr val="000000"/>
                        </a:buClr>
                        <a:buSzPts val="1400"/>
                        <a:buFont typeface="Arial"/>
                        <a:buNone/>
                      </a:pPr>
                      <a:r>
                        <a:rPr b="1" lang="en-US" sz="1400" u="none" cap="none" strike="noStrike"/>
                        <a:t>Career</a:t>
                      </a:r>
                      <a:endParaRPr b="1" sz="1400" u="none" cap="none" strike="noStrike"/>
                    </a:p>
                  </a:txBody>
                  <a:tcPr marT="9525" marB="91425" marR="9525" marL="9525" anchor="ctr">
                    <a:solidFill>
                      <a:srgbClr val="CFE2F3"/>
                    </a:solidFill>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Career</a:t>
                      </a:r>
                      <a:endParaRPr sz="1400" u="none" cap="none" strike="noStrike"/>
                    </a:p>
                  </a:txBody>
                  <a:tcPr marT="9525" marB="91425" marR="9525" marL="9525" anchor="ctr">
                    <a:solidFill>
                      <a:srgbClr val="C9DAF8"/>
                    </a:solidFill>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Position </a:t>
                      </a:r>
                      <a:endParaRPr sz="1400" u="none" cap="none" strike="noStrike"/>
                    </a:p>
                  </a:txBody>
                  <a:tcPr marT="9525" marB="91425" marR="9525" marL="9525" anchor="ctr">
                    <a:solidFill>
                      <a:srgbClr val="C9DAF8"/>
                    </a:solidFill>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solidFill>
                            <a:schemeClr val="accent6"/>
                          </a:solidFill>
                        </a:rPr>
                        <a:t>Stability</a:t>
                      </a:r>
                      <a:endParaRPr sz="1400" u="none" cap="none" strike="noStrike">
                        <a:solidFill>
                          <a:schemeClr val="accent6"/>
                        </a:solidFill>
                      </a:endParaRPr>
                    </a:p>
                  </a:txBody>
                  <a:tcPr marT="9525" marB="91425" marR="9525" marL="9525" anchor="ctr">
                    <a:solidFill>
                      <a:srgbClr val="C9DAF8"/>
                    </a:solidFill>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Development</a:t>
                      </a:r>
                      <a:endParaRPr sz="1400" u="none" cap="none" strike="noStrike"/>
                    </a:p>
                  </a:txBody>
                  <a:tcPr marT="9525" marB="91425" marR="9525" marL="9525" anchor="ctr">
                    <a:solidFill>
                      <a:srgbClr val="C9DAF8"/>
                    </a:solidFill>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Growth</a:t>
                      </a:r>
                      <a:endParaRPr sz="1400" u="none" cap="none" strike="noStrike"/>
                    </a:p>
                  </a:txBody>
                  <a:tcPr marT="9525" marB="91425" marR="9525" marL="9525" anchor="ctr">
                    <a:solidFill>
                      <a:srgbClr val="C9DAF8"/>
                    </a:solidFill>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Train</a:t>
                      </a:r>
                      <a:endParaRPr sz="1400" u="none" cap="none" strike="noStrike"/>
                    </a:p>
                  </a:txBody>
                  <a:tcPr marT="9525" marB="91425" marR="9525" marL="9525" anchor="ctr">
                    <a:solidFill>
                      <a:srgbClr val="C9DAF8"/>
                    </a:solidFill>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Consult</a:t>
                      </a:r>
                      <a:endParaRPr sz="1400" u="none" cap="none" strike="noStrike"/>
                    </a:p>
                  </a:txBody>
                  <a:tcPr marT="9525" marB="91425" marR="9525" marL="9525" anchor="ctr">
                    <a:solidFill>
                      <a:srgbClr val="C9DAF8"/>
                    </a:solidFill>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Feedback</a:t>
                      </a:r>
                      <a:endParaRPr sz="1400" u="none" cap="none" strike="noStrike"/>
                    </a:p>
                  </a:txBody>
                  <a:tcPr marT="9525" marB="91425" marR="9525" marL="9525" anchor="ctr">
                    <a:solidFill>
                      <a:srgbClr val="C9DAF8"/>
                    </a:solidFill>
                  </a:tcPr>
                </a:tc>
              </a:tr>
              <a:tr h="381000">
                <a:tc vMerge="1"/>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0.29</a:t>
                      </a:r>
                      <a:endParaRPr sz="1400" u="none" cap="none" strike="noStrike"/>
                    </a:p>
                  </a:txBody>
                  <a:tcPr marT="9525" marB="91425" marR="9525" marL="9525" anchor="ctr">
                    <a:lnB cap="flat" cmpd="sng" w="9525">
                      <a:solidFill>
                        <a:srgbClr val="9E9E9E"/>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0.13</a:t>
                      </a:r>
                      <a:endParaRPr sz="1400" u="none" cap="none" strike="noStrike"/>
                    </a:p>
                  </a:txBody>
                  <a:tcPr marT="9525" marB="91425" marR="9525" marL="9525" anchor="ctr">
                    <a:lnB cap="flat" cmpd="sng" w="9525">
                      <a:solidFill>
                        <a:srgbClr val="9E9E9E"/>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solidFill>
                            <a:schemeClr val="accent6"/>
                          </a:solidFill>
                        </a:rPr>
                        <a:t>0.96</a:t>
                      </a:r>
                      <a:endParaRPr sz="1400" u="none" cap="none" strike="noStrike">
                        <a:solidFill>
                          <a:schemeClr val="accent6"/>
                        </a:solidFill>
                      </a:endParaRPr>
                    </a:p>
                  </a:txBody>
                  <a:tcPr marT="9525" marB="91425" marR="9525" marL="9525" anchor="ctr">
                    <a:lnB cap="flat" cmpd="sng" w="9525">
                      <a:solidFill>
                        <a:srgbClr val="9E9E9E"/>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0.56</a:t>
                      </a:r>
                      <a:endParaRPr sz="1400" u="none" cap="none" strike="noStrike"/>
                    </a:p>
                  </a:txBody>
                  <a:tcPr marT="9525" marB="91425" marR="9525" marL="9525" anchor="ctr">
                    <a:lnB cap="flat" cmpd="sng" w="9525">
                      <a:solidFill>
                        <a:srgbClr val="9E9E9E"/>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0.11</a:t>
                      </a:r>
                      <a:endParaRPr sz="1400" u="none" cap="none" strike="noStrike"/>
                    </a:p>
                  </a:txBody>
                  <a:tcPr marT="9525" marB="91425" marR="9525" marL="9525" anchor="ctr">
                    <a:lnB cap="flat" cmpd="sng" w="9525">
                      <a:solidFill>
                        <a:srgbClr val="9E9E9E"/>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0.42</a:t>
                      </a:r>
                      <a:endParaRPr sz="1400" u="none" cap="none" strike="noStrike"/>
                    </a:p>
                  </a:txBody>
                  <a:tcPr marT="9525" marB="91425" marR="9525" marL="9525" anchor="ctr">
                    <a:lnB cap="flat" cmpd="sng" w="9525">
                      <a:solidFill>
                        <a:srgbClr val="9E9E9E"/>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0.00</a:t>
                      </a:r>
                      <a:endParaRPr sz="1400" u="none" cap="none" strike="noStrike"/>
                    </a:p>
                  </a:txBody>
                  <a:tcPr marT="9525" marB="91425" marR="9525" marL="9525" anchor="ctr">
                    <a:lnB cap="flat" cmpd="sng" w="9525">
                      <a:solidFill>
                        <a:srgbClr val="9E9E9E"/>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0.60</a:t>
                      </a:r>
                      <a:endParaRPr sz="1400" u="none" cap="none" strike="noStrike"/>
                    </a:p>
                  </a:txBody>
                  <a:tcPr marT="9525" marB="91425" marR="9525" marL="9525" anchor="ctr">
                    <a:lnB cap="flat" cmpd="sng" w="9525">
                      <a:solidFill>
                        <a:srgbClr val="9E9E9E"/>
                      </a:solidFill>
                      <a:prstDash val="solid"/>
                      <a:round/>
                      <a:headEnd len="sm" w="sm" type="none"/>
                      <a:tailEnd len="sm" w="sm" type="none"/>
                    </a:lnB>
                  </a:tcPr>
                </a:tc>
              </a:tr>
              <a:tr h="381000">
                <a:tc rowSpan="2">
                  <a:txBody>
                    <a:bodyPr/>
                    <a:lstStyle/>
                    <a:p>
                      <a:pPr indent="0" lvl="0" marL="0" marR="0" rtl="0" algn="ctr">
                        <a:lnSpc>
                          <a:spcPct val="115000"/>
                        </a:lnSpc>
                        <a:spcBef>
                          <a:spcPts val="0"/>
                        </a:spcBef>
                        <a:spcAft>
                          <a:spcPts val="0"/>
                        </a:spcAft>
                        <a:buClr>
                          <a:srgbClr val="000000"/>
                        </a:buClr>
                        <a:buSzPts val="1400"/>
                        <a:buFont typeface="Arial"/>
                        <a:buNone/>
                      </a:pPr>
                      <a:r>
                        <a:rPr b="1" lang="en-US" sz="1400" u="none" cap="none" strike="noStrike"/>
                        <a:t>Benefit</a:t>
                      </a:r>
                      <a:endParaRPr b="1" sz="1400" u="none" cap="none" strike="noStrike"/>
                    </a:p>
                  </a:txBody>
                  <a:tcPr marT="9525" marB="91425" marR="9525" marL="9525" anchor="ctr">
                    <a:lnR cap="flat" cmpd="sng" w="9525">
                      <a:solidFill>
                        <a:srgbClr val="9E9E9E"/>
                      </a:solidFill>
                      <a:prstDash val="solid"/>
                      <a:round/>
                      <a:headEnd len="sm" w="sm" type="none"/>
                      <a:tailEnd len="sm" w="sm" type="none"/>
                    </a:lnR>
                    <a:solidFill>
                      <a:srgbClr val="CFE2F3"/>
                    </a:solidFill>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Health</a:t>
                      </a:r>
                      <a:endParaRPr sz="1400" u="none" cap="none" strike="noStrike"/>
                    </a:p>
                  </a:txBody>
                  <a:tcPr marT="9525" marB="91425" marR="9525" marL="95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C9DAF8"/>
                    </a:solidFill>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solidFill>
                            <a:schemeClr val="accent6"/>
                          </a:solidFill>
                        </a:rPr>
                        <a:t>Insurance</a:t>
                      </a:r>
                      <a:endParaRPr sz="1400" u="none" cap="none" strike="noStrike">
                        <a:solidFill>
                          <a:schemeClr val="accent6"/>
                        </a:solidFill>
                      </a:endParaRPr>
                    </a:p>
                  </a:txBody>
                  <a:tcPr marT="9525" marB="91425" marR="9525" marL="95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C9DAF8"/>
                    </a:solidFill>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solidFill>
                            <a:srgbClr val="FF0000"/>
                          </a:solidFill>
                        </a:rPr>
                        <a:t>Stock</a:t>
                      </a:r>
                      <a:endParaRPr sz="1400" u="none" cap="none" strike="noStrike">
                        <a:solidFill>
                          <a:srgbClr val="FF0000"/>
                        </a:solidFill>
                      </a:endParaRPr>
                    </a:p>
                  </a:txBody>
                  <a:tcPr marT="9525" marB="91425" marR="9525" marL="95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C9DAF8"/>
                    </a:solidFill>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Time</a:t>
                      </a:r>
                      <a:endParaRPr sz="1400" u="none" cap="none" strike="noStrike"/>
                    </a:p>
                  </a:txBody>
                  <a:tcPr marT="9525" marB="91425" marR="9525" marL="95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C9DAF8"/>
                    </a:solidFill>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Housing</a:t>
                      </a:r>
                      <a:endParaRPr sz="1400" u="none" cap="none" strike="noStrike"/>
                    </a:p>
                  </a:txBody>
                  <a:tcPr marT="9525" marB="91425" marR="9525" marL="95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C9DAF8"/>
                    </a:solidFill>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solidFill>
                            <a:srgbClr val="FF0000"/>
                          </a:solidFill>
                        </a:rPr>
                        <a:t>Child</a:t>
                      </a:r>
                      <a:endParaRPr sz="1400" u="none" cap="none" strike="noStrike">
                        <a:solidFill>
                          <a:srgbClr val="FF0000"/>
                        </a:solidFill>
                      </a:endParaRPr>
                    </a:p>
                  </a:txBody>
                  <a:tcPr marT="9525" marB="91425" marR="9525" marL="95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C9DAF8"/>
                    </a:solidFill>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solidFill>
                            <a:schemeClr val="accent6"/>
                          </a:solidFill>
                        </a:rPr>
                        <a:t>401k</a:t>
                      </a:r>
                      <a:endParaRPr sz="1400" u="none" cap="none" strike="noStrike">
                        <a:solidFill>
                          <a:schemeClr val="accent6"/>
                        </a:solidFill>
                      </a:endParaRPr>
                    </a:p>
                  </a:txBody>
                  <a:tcPr marT="9525" marB="91425" marR="9525" marL="95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C9DAF8"/>
                    </a:solidFill>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Holiday</a:t>
                      </a:r>
                      <a:endParaRPr sz="1400" u="none" cap="none" strike="noStrike"/>
                    </a:p>
                  </a:txBody>
                  <a:tcPr marT="9525" marB="91425" marR="9525" marL="95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C9DAF8"/>
                    </a:solidFill>
                  </a:tcPr>
                </a:tc>
              </a:tr>
              <a:tr h="381000">
                <a:tc vMerge="1"/>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0.63</a:t>
                      </a:r>
                      <a:endParaRPr sz="1400" u="none" cap="none" strike="noStrike"/>
                    </a:p>
                  </a:txBody>
                  <a:tcPr marT="9525" marB="91425" marR="9525" marL="9525" anchor="ctr">
                    <a:lnT cap="flat" cmpd="sng" w="9525">
                      <a:solidFill>
                        <a:srgbClr val="9E9E9E"/>
                      </a:solidFill>
                      <a:prstDash val="solid"/>
                      <a:round/>
                      <a:headEnd len="sm" w="sm" type="none"/>
                      <a:tailEnd len="sm" w="sm" type="none"/>
                    </a:lnT>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solidFill>
                            <a:schemeClr val="accent6"/>
                          </a:solidFill>
                        </a:rPr>
                        <a:t>0.79</a:t>
                      </a:r>
                      <a:endParaRPr sz="1400" u="none" cap="none" strike="noStrike">
                        <a:solidFill>
                          <a:schemeClr val="accent6"/>
                        </a:solidFill>
                      </a:endParaRPr>
                    </a:p>
                  </a:txBody>
                  <a:tcPr marT="9525" marB="91425" marR="9525" marL="9525" anchor="ctr">
                    <a:lnT cap="flat" cmpd="sng" w="9525">
                      <a:solidFill>
                        <a:srgbClr val="9E9E9E"/>
                      </a:solidFill>
                      <a:prstDash val="solid"/>
                      <a:round/>
                      <a:headEnd len="sm" w="sm" type="none"/>
                      <a:tailEnd len="sm" w="sm" type="none"/>
                    </a:lnT>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solidFill>
                            <a:srgbClr val="FF0000"/>
                          </a:solidFill>
                        </a:rPr>
                        <a:t>-0.61</a:t>
                      </a:r>
                      <a:endParaRPr sz="1400" u="none" cap="none" strike="noStrike">
                        <a:solidFill>
                          <a:srgbClr val="FF0000"/>
                        </a:solidFill>
                      </a:endParaRPr>
                    </a:p>
                  </a:txBody>
                  <a:tcPr marT="9525" marB="91425" marR="9525" marL="9525" anchor="ctr">
                    <a:lnT cap="flat" cmpd="sng" w="9525">
                      <a:solidFill>
                        <a:srgbClr val="9E9E9E"/>
                      </a:solidFill>
                      <a:prstDash val="solid"/>
                      <a:round/>
                      <a:headEnd len="sm" w="sm" type="none"/>
                      <a:tailEnd len="sm" w="sm" type="none"/>
                    </a:lnT>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0.15</a:t>
                      </a:r>
                      <a:endParaRPr sz="1400" u="none" cap="none" strike="noStrike"/>
                    </a:p>
                  </a:txBody>
                  <a:tcPr marT="9525" marB="91425" marR="9525" marL="9525" anchor="ctr">
                    <a:lnT cap="flat" cmpd="sng" w="9525">
                      <a:solidFill>
                        <a:srgbClr val="9E9E9E"/>
                      </a:solidFill>
                      <a:prstDash val="solid"/>
                      <a:round/>
                      <a:headEnd len="sm" w="sm" type="none"/>
                      <a:tailEnd len="sm" w="sm" type="none"/>
                    </a:lnT>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0.21</a:t>
                      </a:r>
                      <a:endParaRPr sz="1400" u="none" cap="none" strike="noStrike"/>
                    </a:p>
                  </a:txBody>
                  <a:tcPr marT="9525" marB="91425" marR="9525" marL="9525" anchor="ctr">
                    <a:lnT cap="flat" cmpd="sng" w="9525">
                      <a:solidFill>
                        <a:srgbClr val="9E9E9E"/>
                      </a:solidFill>
                      <a:prstDash val="solid"/>
                      <a:round/>
                      <a:headEnd len="sm" w="sm" type="none"/>
                      <a:tailEnd len="sm" w="sm" type="none"/>
                    </a:lnT>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solidFill>
                            <a:srgbClr val="FF0000"/>
                          </a:solidFill>
                        </a:rPr>
                        <a:t>-0.15</a:t>
                      </a:r>
                      <a:endParaRPr sz="1400" u="none" cap="none" strike="noStrike">
                        <a:solidFill>
                          <a:srgbClr val="FF0000"/>
                        </a:solidFill>
                      </a:endParaRPr>
                    </a:p>
                  </a:txBody>
                  <a:tcPr marT="9525" marB="91425" marR="9525" marL="9525" anchor="ctr">
                    <a:lnT cap="flat" cmpd="sng" w="9525">
                      <a:solidFill>
                        <a:srgbClr val="9E9E9E"/>
                      </a:solidFill>
                      <a:prstDash val="solid"/>
                      <a:round/>
                      <a:headEnd len="sm" w="sm" type="none"/>
                      <a:tailEnd len="sm" w="sm" type="none"/>
                    </a:lnT>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solidFill>
                            <a:schemeClr val="accent6"/>
                          </a:solidFill>
                        </a:rPr>
                        <a:t>0.90</a:t>
                      </a:r>
                      <a:endParaRPr sz="1400" u="none" cap="none" strike="noStrike">
                        <a:solidFill>
                          <a:schemeClr val="accent6"/>
                        </a:solidFill>
                      </a:endParaRPr>
                    </a:p>
                  </a:txBody>
                  <a:tcPr marT="9525" marB="91425" marR="9525" marL="9525" anchor="ctr">
                    <a:lnT cap="flat" cmpd="sng" w="9525">
                      <a:solidFill>
                        <a:srgbClr val="9E9E9E"/>
                      </a:solidFill>
                      <a:prstDash val="solid"/>
                      <a:round/>
                      <a:headEnd len="sm" w="sm" type="none"/>
                      <a:tailEnd len="sm" w="sm" type="none"/>
                    </a:lnT>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0.30</a:t>
                      </a:r>
                      <a:endParaRPr sz="1400" u="none" cap="none" strike="noStrike"/>
                    </a:p>
                  </a:txBody>
                  <a:tcPr marT="9525" marB="91425" marR="9525" marL="9525" anchor="ctr">
                    <a:lnT cap="flat" cmpd="sng" w="9525">
                      <a:solidFill>
                        <a:srgbClr val="9E9E9E"/>
                      </a:solidFill>
                      <a:prstDash val="solid"/>
                      <a:round/>
                      <a:headEnd len="sm" w="sm" type="none"/>
                      <a:tailEnd len="sm" w="sm" type="none"/>
                    </a:lnT>
                  </a:tcPr>
                </a:tc>
              </a:tr>
              <a:tr h="381000">
                <a:tc rowSpan="2">
                  <a:txBody>
                    <a:bodyPr/>
                    <a:lstStyle/>
                    <a:p>
                      <a:pPr indent="0" lvl="0" marL="0" marR="0" rtl="0" algn="ctr">
                        <a:lnSpc>
                          <a:spcPct val="115000"/>
                        </a:lnSpc>
                        <a:spcBef>
                          <a:spcPts val="0"/>
                        </a:spcBef>
                        <a:spcAft>
                          <a:spcPts val="0"/>
                        </a:spcAft>
                        <a:buClr>
                          <a:srgbClr val="000000"/>
                        </a:buClr>
                        <a:buSzPts val="1400"/>
                        <a:buFont typeface="Arial"/>
                        <a:buNone/>
                      </a:pPr>
                      <a:r>
                        <a:rPr b="1" lang="en-US" sz="1400" u="none" cap="none" strike="noStrike"/>
                        <a:t>Compensation</a:t>
                      </a:r>
                      <a:endParaRPr b="1" sz="1400" u="none" cap="none" strike="noStrike"/>
                    </a:p>
                  </a:txBody>
                  <a:tcPr marT="9525" marB="91425" marR="9525" marL="9525" anchor="ctr">
                    <a:solidFill>
                      <a:srgbClr val="CFE2F3"/>
                    </a:solidFill>
                  </a:tcPr>
                </a:tc>
                <a:tc>
                  <a:txBody>
                    <a:bodyPr/>
                    <a:lstStyle/>
                    <a:p>
                      <a:pPr indent="0" lvl="0" marL="0" marR="0" rtl="0" algn="ctr">
                        <a:lnSpc>
                          <a:spcPct val="115000"/>
                        </a:lnSpc>
                        <a:spcBef>
                          <a:spcPts val="0"/>
                        </a:spcBef>
                        <a:spcAft>
                          <a:spcPts val="0"/>
                        </a:spcAft>
                        <a:buClr>
                          <a:srgbClr val="000000"/>
                        </a:buClr>
                        <a:buSzPts val="1400"/>
                        <a:buFont typeface="Arial"/>
                        <a:buNone/>
                      </a:pPr>
                      <a:r>
                        <a:rPr lang="en-US">
                          <a:solidFill>
                            <a:schemeClr val="accent6"/>
                          </a:solidFill>
                        </a:rPr>
                        <a:t>C</a:t>
                      </a:r>
                      <a:r>
                        <a:rPr lang="en-US" sz="1400" u="none" cap="none" strike="noStrike">
                          <a:solidFill>
                            <a:schemeClr val="accent6"/>
                          </a:solidFill>
                        </a:rPr>
                        <a:t>ompensation</a:t>
                      </a:r>
                      <a:endParaRPr sz="1400" u="none" cap="none" strike="noStrike">
                        <a:solidFill>
                          <a:schemeClr val="accent6"/>
                        </a:solidFill>
                      </a:endParaRPr>
                    </a:p>
                  </a:txBody>
                  <a:tcPr marT="9525" marB="91425" marR="9525" marL="9525" anchor="ctr">
                    <a:solidFill>
                      <a:srgbClr val="C9DAF8"/>
                    </a:solidFill>
                  </a:tcPr>
                </a:tc>
                <a:tc>
                  <a:txBody>
                    <a:bodyPr/>
                    <a:lstStyle/>
                    <a:p>
                      <a:pPr indent="0" lvl="0" marL="0" marR="0" rtl="0" algn="ctr">
                        <a:lnSpc>
                          <a:spcPct val="115000"/>
                        </a:lnSpc>
                        <a:spcBef>
                          <a:spcPts val="0"/>
                        </a:spcBef>
                        <a:spcAft>
                          <a:spcPts val="0"/>
                        </a:spcAft>
                        <a:buClr>
                          <a:srgbClr val="000000"/>
                        </a:buClr>
                        <a:buSzPts val="1400"/>
                        <a:buFont typeface="Arial"/>
                        <a:buNone/>
                      </a:pPr>
                      <a:r>
                        <a:rPr lang="en-US"/>
                        <a:t>P</a:t>
                      </a:r>
                      <a:r>
                        <a:rPr lang="en-US" sz="1400" u="none" cap="none" strike="noStrike"/>
                        <a:t>ay</a:t>
                      </a:r>
                      <a:endParaRPr sz="1400" u="none" cap="none" strike="noStrike"/>
                    </a:p>
                  </a:txBody>
                  <a:tcPr marT="9525" marB="91425" marR="9525" marL="9525" anchor="ctr">
                    <a:solidFill>
                      <a:srgbClr val="C9DAF8"/>
                    </a:solidFill>
                  </a:tcPr>
                </a:tc>
                <a:tc>
                  <a:txBody>
                    <a:bodyPr/>
                    <a:lstStyle/>
                    <a:p>
                      <a:pPr indent="0" lvl="0" marL="0" marR="0" rtl="0" algn="ctr">
                        <a:lnSpc>
                          <a:spcPct val="115000"/>
                        </a:lnSpc>
                        <a:spcBef>
                          <a:spcPts val="0"/>
                        </a:spcBef>
                        <a:spcAft>
                          <a:spcPts val="0"/>
                        </a:spcAft>
                        <a:buClr>
                          <a:srgbClr val="000000"/>
                        </a:buClr>
                        <a:buSzPts val="1400"/>
                        <a:buFont typeface="Arial"/>
                        <a:buNone/>
                      </a:pPr>
                      <a:r>
                        <a:rPr lang="en-US"/>
                        <a:t>S</a:t>
                      </a:r>
                      <a:r>
                        <a:rPr lang="en-US" sz="1400" u="none" cap="none" strike="noStrike"/>
                        <a:t>alary</a:t>
                      </a:r>
                      <a:endParaRPr sz="1400" u="none" cap="none" strike="noStrike"/>
                    </a:p>
                  </a:txBody>
                  <a:tcPr marT="9525" marB="91425" marR="9525" marL="9525" anchor="ctr">
                    <a:solidFill>
                      <a:srgbClr val="C9DAF8"/>
                    </a:solidFill>
                  </a:tcPr>
                </a:tc>
                <a:tc>
                  <a:txBody>
                    <a:bodyPr/>
                    <a:lstStyle/>
                    <a:p>
                      <a:pPr indent="0" lvl="0" marL="0" marR="0" rtl="0" algn="ctr">
                        <a:lnSpc>
                          <a:spcPct val="115000"/>
                        </a:lnSpc>
                        <a:spcBef>
                          <a:spcPts val="0"/>
                        </a:spcBef>
                        <a:spcAft>
                          <a:spcPts val="0"/>
                        </a:spcAft>
                        <a:buClr>
                          <a:srgbClr val="000000"/>
                        </a:buClr>
                        <a:buSzPts val="1400"/>
                        <a:buFont typeface="Arial"/>
                        <a:buNone/>
                      </a:pPr>
                      <a:r>
                        <a:rPr lang="en-US">
                          <a:solidFill>
                            <a:srgbClr val="FF0000"/>
                          </a:solidFill>
                        </a:rPr>
                        <a:t>M</a:t>
                      </a:r>
                      <a:r>
                        <a:rPr lang="en-US" sz="1400" u="none" cap="none" strike="noStrike">
                          <a:solidFill>
                            <a:srgbClr val="FF0000"/>
                          </a:solidFill>
                        </a:rPr>
                        <a:t>oney</a:t>
                      </a:r>
                      <a:endParaRPr sz="1400" u="none" cap="none" strike="noStrike">
                        <a:solidFill>
                          <a:srgbClr val="FF0000"/>
                        </a:solidFill>
                      </a:endParaRPr>
                    </a:p>
                  </a:txBody>
                  <a:tcPr marT="9525" marB="91425" marR="9525" marL="9525" anchor="ctr">
                    <a:solidFill>
                      <a:srgbClr val="C9DAF8"/>
                    </a:solidFill>
                  </a:tcPr>
                </a:tc>
                <a:tc>
                  <a:txBody>
                    <a:bodyPr/>
                    <a:lstStyle/>
                    <a:p>
                      <a:pPr indent="0" lvl="0" marL="0" marR="0" rtl="0" algn="ctr">
                        <a:lnSpc>
                          <a:spcPct val="115000"/>
                        </a:lnSpc>
                        <a:spcBef>
                          <a:spcPts val="0"/>
                        </a:spcBef>
                        <a:spcAft>
                          <a:spcPts val="0"/>
                        </a:spcAft>
                        <a:buClr>
                          <a:srgbClr val="000000"/>
                        </a:buClr>
                        <a:buSzPts val="1400"/>
                        <a:buFont typeface="Arial"/>
                        <a:buNone/>
                      </a:pPr>
                      <a:r>
                        <a:rPr lang="en-US">
                          <a:solidFill>
                            <a:schemeClr val="accent6"/>
                          </a:solidFill>
                        </a:rPr>
                        <a:t>W</a:t>
                      </a:r>
                      <a:r>
                        <a:rPr lang="en-US" sz="1400" u="none" cap="none" strike="noStrike">
                          <a:solidFill>
                            <a:schemeClr val="accent6"/>
                          </a:solidFill>
                        </a:rPr>
                        <a:t>age</a:t>
                      </a:r>
                      <a:endParaRPr sz="1400" u="none" cap="none" strike="noStrike">
                        <a:solidFill>
                          <a:schemeClr val="accent6"/>
                        </a:solidFill>
                      </a:endParaRPr>
                    </a:p>
                  </a:txBody>
                  <a:tcPr marT="9525" marB="91425" marR="9525" marL="9525" anchor="ctr">
                    <a:solidFill>
                      <a:srgbClr val="C9DAF8"/>
                    </a:solidFill>
                  </a:tcPr>
                </a:tc>
                <a:tc>
                  <a:txBody>
                    <a:bodyPr/>
                    <a:lstStyle/>
                    <a:p>
                      <a:pPr indent="0" lvl="0" marL="0" marR="0" rtl="0" algn="ctr">
                        <a:lnSpc>
                          <a:spcPct val="115000"/>
                        </a:lnSpc>
                        <a:spcBef>
                          <a:spcPts val="0"/>
                        </a:spcBef>
                        <a:spcAft>
                          <a:spcPts val="0"/>
                        </a:spcAft>
                        <a:buClr>
                          <a:srgbClr val="000000"/>
                        </a:buClr>
                        <a:buSzPts val="1400"/>
                        <a:buFont typeface="Arial"/>
                        <a:buNone/>
                      </a:pPr>
                      <a:r>
                        <a:rPr lang="en-US"/>
                        <a:t>P</a:t>
                      </a:r>
                      <a:r>
                        <a:rPr lang="en-US" sz="1400" u="none" cap="none" strike="noStrike"/>
                        <a:t>romotion</a:t>
                      </a:r>
                      <a:endParaRPr sz="1400" u="none" cap="none" strike="noStrike"/>
                    </a:p>
                  </a:txBody>
                  <a:tcPr marT="9525" marB="91425" marR="9525" marL="9525" anchor="ctr">
                    <a:solidFill>
                      <a:srgbClr val="C9DAF8"/>
                    </a:solidFill>
                  </a:tcPr>
                </a:tc>
                <a:tc>
                  <a:txBody>
                    <a:bodyPr/>
                    <a:lstStyle/>
                    <a:p>
                      <a:pPr indent="0" lvl="0" marL="0" marR="0" rtl="0" algn="ctr">
                        <a:lnSpc>
                          <a:spcPct val="115000"/>
                        </a:lnSpc>
                        <a:spcBef>
                          <a:spcPts val="0"/>
                        </a:spcBef>
                        <a:spcAft>
                          <a:spcPts val="0"/>
                        </a:spcAft>
                        <a:buClr>
                          <a:srgbClr val="000000"/>
                        </a:buClr>
                        <a:buSzPts val="1400"/>
                        <a:buFont typeface="Arial"/>
                        <a:buNone/>
                      </a:pPr>
                      <a:r>
                        <a:rPr lang="en-US"/>
                        <a:t>B</a:t>
                      </a:r>
                      <a:r>
                        <a:rPr lang="en-US" sz="1400" u="none" cap="none" strike="noStrike"/>
                        <a:t>onus</a:t>
                      </a:r>
                      <a:endParaRPr sz="1400" u="none" cap="none" strike="noStrike"/>
                    </a:p>
                  </a:txBody>
                  <a:tcPr marT="9525" marB="91425" marR="9525" marL="9525" anchor="ctr">
                    <a:solidFill>
                      <a:srgbClr val="C9DAF8"/>
                    </a:solidFill>
                  </a:tcPr>
                </a:tc>
                <a:tc>
                  <a:txBody>
                    <a:bodyPr/>
                    <a:lstStyle/>
                    <a:p>
                      <a:pPr indent="0" lvl="0" marL="0" marR="0" rtl="0" algn="ctr">
                        <a:lnSpc>
                          <a:spcPct val="115000"/>
                        </a:lnSpc>
                        <a:spcBef>
                          <a:spcPts val="0"/>
                        </a:spcBef>
                        <a:spcAft>
                          <a:spcPts val="0"/>
                        </a:spcAft>
                        <a:buClr>
                          <a:srgbClr val="000000"/>
                        </a:buClr>
                        <a:buSzPts val="1400"/>
                        <a:buFont typeface="Arial"/>
                        <a:buNone/>
                      </a:pPr>
                      <a:r>
                        <a:rPr lang="en-US"/>
                        <a:t>F</a:t>
                      </a:r>
                      <a:r>
                        <a:rPr lang="en-US" sz="1400" u="none" cap="none" strike="noStrike"/>
                        <a:t>air</a:t>
                      </a:r>
                      <a:endParaRPr sz="1400" u="none" cap="none" strike="noStrike"/>
                    </a:p>
                  </a:txBody>
                  <a:tcPr marT="9525" marB="91425" marR="9525" marL="9525" anchor="ctr">
                    <a:solidFill>
                      <a:srgbClr val="C9DAF8"/>
                    </a:solidFill>
                  </a:tcPr>
                </a:tc>
              </a:tr>
              <a:tr h="381000">
                <a:tc vMerge="1"/>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solidFill>
                            <a:schemeClr val="accent6"/>
                          </a:solidFill>
                        </a:rPr>
                        <a:t>0.70</a:t>
                      </a:r>
                      <a:endParaRPr sz="1400" u="none" cap="none" strike="noStrike">
                        <a:solidFill>
                          <a:schemeClr val="accent6"/>
                        </a:solidFill>
                      </a:endParaRPr>
                    </a:p>
                  </a:txBody>
                  <a:tcPr marT="9525" marB="91425" marR="9525" marL="9525" anchor="ctr">
                    <a:lnB cap="flat" cmpd="sng" w="9525">
                      <a:solidFill>
                        <a:srgbClr val="9E9E9E"/>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0.60</a:t>
                      </a:r>
                      <a:endParaRPr sz="1400" u="none" cap="none" strike="noStrike"/>
                    </a:p>
                  </a:txBody>
                  <a:tcPr marT="9525" marB="91425" marR="9525" marL="9525" anchor="ctr">
                    <a:lnB cap="flat" cmpd="sng" w="9525">
                      <a:solidFill>
                        <a:srgbClr val="9E9E9E"/>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0.53</a:t>
                      </a:r>
                      <a:endParaRPr sz="1400" u="none" cap="none" strike="noStrike"/>
                    </a:p>
                  </a:txBody>
                  <a:tcPr marT="9525" marB="91425" marR="9525" marL="9525" anchor="ctr">
                    <a:lnB cap="flat" cmpd="sng" w="9525">
                      <a:solidFill>
                        <a:srgbClr val="9E9E9E"/>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solidFill>
                            <a:srgbClr val="FF0000"/>
                          </a:solidFill>
                        </a:rPr>
                        <a:t>-0.05</a:t>
                      </a:r>
                      <a:endParaRPr sz="1400" u="none" cap="none" strike="noStrike">
                        <a:solidFill>
                          <a:srgbClr val="FF0000"/>
                        </a:solidFill>
                      </a:endParaRPr>
                    </a:p>
                  </a:txBody>
                  <a:tcPr marT="9525" marB="91425" marR="9525" marL="9525" anchor="ctr">
                    <a:lnB cap="flat" cmpd="sng" w="9525">
                      <a:solidFill>
                        <a:srgbClr val="9E9E9E"/>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solidFill>
                            <a:schemeClr val="accent6"/>
                          </a:solidFill>
                        </a:rPr>
                        <a:t>0.97</a:t>
                      </a:r>
                      <a:endParaRPr sz="1400" u="none" cap="none" strike="noStrike">
                        <a:solidFill>
                          <a:schemeClr val="accent6"/>
                        </a:solidFill>
                      </a:endParaRPr>
                    </a:p>
                  </a:txBody>
                  <a:tcPr marT="9525" marB="91425" marR="9525" marL="9525" anchor="ctr">
                    <a:lnB cap="flat" cmpd="sng" w="9525">
                      <a:solidFill>
                        <a:srgbClr val="9E9E9E"/>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0.41</a:t>
                      </a:r>
                      <a:endParaRPr sz="1400" u="none" cap="none" strike="noStrike"/>
                    </a:p>
                  </a:txBody>
                  <a:tcPr marT="9525" marB="91425" marR="9525" marL="9525" anchor="ctr">
                    <a:lnB cap="flat" cmpd="sng" w="9525">
                      <a:solidFill>
                        <a:srgbClr val="9E9E9E"/>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0.86</a:t>
                      </a:r>
                      <a:endParaRPr sz="1400" u="none" cap="none" strike="noStrike"/>
                    </a:p>
                  </a:txBody>
                  <a:tcPr marT="9525" marB="91425" marR="9525" marL="9525" anchor="ctr">
                    <a:lnB cap="flat" cmpd="sng" w="9525">
                      <a:solidFill>
                        <a:srgbClr val="9E9E9E"/>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0.16</a:t>
                      </a:r>
                      <a:endParaRPr sz="1400" u="none" cap="none" strike="noStrike"/>
                    </a:p>
                  </a:txBody>
                  <a:tcPr marT="9525" marB="91425" marR="9525" marL="9525" anchor="ctr">
                    <a:lnB cap="flat" cmpd="sng" w="9525">
                      <a:solidFill>
                        <a:srgbClr val="9E9E9E"/>
                      </a:solidFill>
                      <a:prstDash val="solid"/>
                      <a:round/>
                      <a:headEnd len="sm" w="sm" type="none"/>
                      <a:tailEnd len="sm" w="sm" type="none"/>
                    </a:lnB>
                  </a:tcPr>
                </a:tc>
              </a:tr>
              <a:tr h="381000">
                <a:tc rowSpan="2">
                  <a:txBody>
                    <a:bodyPr/>
                    <a:lstStyle/>
                    <a:p>
                      <a:pPr indent="0" lvl="0" marL="0" marR="0" rtl="0" algn="ctr">
                        <a:lnSpc>
                          <a:spcPct val="115000"/>
                        </a:lnSpc>
                        <a:spcBef>
                          <a:spcPts val="0"/>
                        </a:spcBef>
                        <a:spcAft>
                          <a:spcPts val="0"/>
                        </a:spcAft>
                        <a:buClr>
                          <a:srgbClr val="000000"/>
                        </a:buClr>
                        <a:buSzPts val="1400"/>
                        <a:buFont typeface="Arial"/>
                        <a:buNone/>
                      </a:pPr>
                      <a:r>
                        <a:rPr b="1" lang="en-US" sz="1400" u="none" cap="none" strike="noStrike"/>
                        <a:t>Culture</a:t>
                      </a:r>
                      <a:endParaRPr b="1" sz="1400" u="none" cap="none" strike="noStrike"/>
                    </a:p>
                  </a:txBody>
                  <a:tcPr marT="9525" marB="91425" marR="9525" marL="9525" anchor="ctr">
                    <a:lnR cap="flat" cmpd="sng" w="9525">
                      <a:solidFill>
                        <a:srgbClr val="9E9E9E"/>
                      </a:solidFill>
                      <a:prstDash val="solid"/>
                      <a:round/>
                      <a:headEnd len="sm" w="sm" type="none"/>
                      <a:tailEnd len="sm" w="sm" type="none"/>
                    </a:lnR>
                    <a:solidFill>
                      <a:srgbClr val="CFE2F3"/>
                    </a:solidFill>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Culture</a:t>
                      </a:r>
                      <a:endParaRPr sz="1400" u="none" cap="none" strike="noStrike"/>
                    </a:p>
                  </a:txBody>
                  <a:tcPr marT="9525" marB="91425" marR="9525" marL="95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C9DAF8"/>
                    </a:solidFill>
                  </a:tcPr>
                </a:tc>
                <a:tc>
                  <a:txBody>
                    <a:bodyPr/>
                    <a:lstStyle/>
                    <a:p>
                      <a:pPr indent="0" lvl="0" marL="0" marR="0" rtl="0" algn="ctr">
                        <a:lnSpc>
                          <a:spcPct val="115000"/>
                        </a:lnSpc>
                        <a:spcBef>
                          <a:spcPts val="0"/>
                        </a:spcBef>
                        <a:spcAft>
                          <a:spcPts val="0"/>
                        </a:spcAft>
                        <a:buClr>
                          <a:srgbClr val="000000"/>
                        </a:buClr>
                        <a:buSzPts val="1400"/>
                        <a:buFont typeface="Arial"/>
                        <a:buNone/>
                      </a:pPr>
                      <a:r>
                        <a:rPr lang="en-US">
                          <a:solidFill>
                            <a:srgbClr val="FF0000"/>
                          </a:solidFill>
                        </a:rPr>
                        <a:t>Manager</a:t>
                      </a:r>
                      <a:endParaRPr sz="1400" u="none" cap="none" strike="noStrike"/>
                    </a:p>
                  </a:txBody>
                  <a:tcPr marT="9525" marB="91425" marR="9525" marL="95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C9DAF8"/>
                    </a:solidFill>
                  </a:tcPr>
                </a:tc>
                <a:tc>
                  <a:txBody>
                    <a:bodyPr/>
                    <a:lstStyle/>
                    <a:p>
                      <a:pPr indent="0" lvl="0" marL="0" marR="0" rtl="0" algn="ctr">
                        <a:lnSpc>
                          <a:spcPct val="115000"/>
                        </a:lnSpc>
                        <a:spcBef>
                          <a:spcPts val="0"/>
                        </a:spcBef>
                        <a:spcAft>
                          <a:spcPts val="0"/>
                        </a:spcAft>
                        <a:buClr>
                          <a:srgbClr val="000000"/>
                        </a:buClr>
                        <a:buSzPts val="1400"/>
                        <a:buFont typeface="Arial"/>
                        <a:buNone/>
                      </a:pPr>
                      <a:r>
                        <a:rPr lang="en-US">
                          <a:solidFill>
                            <a:schemeClr val="accent6"/>
                          </a:solidFill>
                        </a:rPr>
                        <a:t>Collaboration</a:t>
                      </a:r>
                      <a:endParaRPr>
                        <a:solidFill>
                          <a:schemeClr val="accent6"/>
                        </a:solidFill>
                      </a:endParaRPr>
                    </a:p>
                  </a:txBody>
                  <a:tcPr marT="9525" marB="91425" marR="9525" marL="95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C9DAF8"/>
                    </a:solidFill>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Support</a:t>
                      </a:r>
                      <a:endParaRPr sz="1400" u="none" cap="none" strike="noStrike"/>
                    </a:p>
                  </a:txBody>
                  <a:tcPr marT="9525" marB="91425" marR="9525" marL="95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C9DAF8"/>
                    </a:solidFill>
                  </a:tcPr>
                </a:tc>
                <a:tc>
                  <a:txBody>
                    <a:bodyPr/>
                    <a:lstStyle/>
                    <a:p>
                      <a:pPr indent="0" lvl="0" marL="0" marR="0" rtl="0" algn="ctr">
                        <a:lnSpc>
                          <a:spcPct val="115000"/>
                        </a:lnSpc>
                        <a:spcBef>
                          <a:spcPts val="0"/>
                        </a:spcBef>
                        <a:spcAft>
                          <a:spcPts val="0"/>
                        </a:spcAft>
                        <a:buClr>
                          <a:srgbClr val="000000"/>
                        </a:buClr>
                        <a:buSzPts val="1400"/>
                        <a:buFont typeface="Arial"/>
                        <a:buNone/>
                      </a:pPr>
                      <a:r>
                        <a:rPr lang="en-US">
                          <a:solidFill>
                            <a:schemeClr val="accent6"/>
                          </a:solidFill>
                        </a:rPr>
                        <a:t>Plan</a:t>
                      </a:r>
                      <a:endParaRPr>
                        <a:solidFill>
                          <a:schemeClr val="accent6"/>
                        </a:solidFill>
                      </a:endParaRPr>
                    </a:p>
                  </a:txBody>
                  <a:tcPr marT="9525" marB="91425" marR="9525" marL="95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C9DAF8"/>
                    </a:solidFill>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Team</a:t>
                      </a:r>
                      <a:endParaRPr sz="1400" u="none" cap="none" strike="noStrike"/>
                    </a:p>
                  </a:txBody>
                  <a:tcPr marT="9525" marB="91425" marR="9525" marL="95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C9DAF8"/>
                    </a:solidFill>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Trust</a:t>
                      </a:r>
                      <a:endParaRPr sz="1400" u="none" cap="none" strike="noStrike"/>
                    </a:p>
                  </a:txBody>
                  <a:tcPr marT="9525" marB="91425" marR="9525" marL="95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C9DAF8"/>
                    </a:solidFill>
                  </a:tcPr>
                </a:tc>
                <a:tc>
                  <a:txBody>
                    <a:bodyPr/>
                    <a:lstStyle/>
                    <a:p>
                      <a:pPr indent="0" lvl="0" marL="0" marR="0" rtl="0" algn="ctr">
                        <a:lnSpc>
                          <a:spcPct val="115000"/>
                        </a:lnSpc>
                        <a:spcBef>
                          <a:spcPts val="0"/>
                        </a:spcBef>
                        <a:spcAft>
                          <a:spcPts val="0"/>
                        </a:spcAft>
                        <a:buClr>
                          <a:srgbClr val="000000"/>
                        </a:buClr>
                        <a:buSzPts val="1400"/>
                        <a:buFont typeface="Arial"/>
                        <a:buNone/>
                      </a:pPr>
                      <a:r>
                        <a:rPr lang="en-US">
                          <a:solidFill>
                            <a:schemeClr val="accent6"/>
                          </a:solidFill>
                        </a:rPr>
                        <a:t>Responsibility</a:t>
                      </a:r>
                      <a:endParaRPr>
                        <a:solidFill>
                          <a:schemeClr val="accent6"/>
                        </a:solidFill>
                      </a:endParaRPr>
                    </a:p>
                  </a:txBody>
                  <a:tcPr marT="9525" marB="91425" marR="9525" marL="95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C9DAF8"/>
                    </a:solidFill>
                  </a:tcPr>
                </a:tc>
              </a:tr>
              <a:tr h="381000">
                <a:tc vMerge="1"/>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0.22</a:t>
                      </a:r>
                      <a:endParaRPr sz="1400" u="none" cap="none" strike="noStrike"/>
                    </a:p>
                  </a:txBody>
                  <a:tcPr marT="9525" marB="91425" marR="9525" marL="9525" anchor="ctr">
                    <a:lnT cap="flat" cmpd="sng" w="9525">
                      <a:solidFill>
                        <a:srgbClr val="9E9E9E"/>
                      </a:solidFill>
                      <a:prstDash val="solid"/>
                      <a:round/>
                      <a:headEnd len="sm" w="sm" type="none"/>
                      <a:tailEnd len="sm" w="sm" type="none"/>
                    </a:lnT>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solidFill>
                            <a:srgbClr val="FF0000"/>
                          </a:solidFill>
                        </a:rPr>
                        <a:t>-0.08</a:t>
                      </a:r>
                      <a:endParaRPr sz="1400" u="none" cap="none" strike="noStrike">
                        <a:solidFill>
                          <a:srgbClr val="FF0000"/>
                        </a:solidFill>
                      </a:endParaRPr>
                    </a:p>
                  </a:txBody>
                  <a:tcPr marT="9525" marB="91425" marR="9525" marL="9525" anchor="ctr">
                    <a:lnT cap="flat" cmpd="sng" w="9525">
                      <a:solidFill>
                        <a:srgbClr val="9E9E9E"/>
                      </a:solidFill>
                      <a:prstDash val="solid"/>
                      <a:round/>
                      <a:headEnd len="sm" w="sm" type="none"/>
                      <a:tailEnd len="sm" w="sm" type="none"/>
                    </a:lnT>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solidFill>
                            <a:schemeClr val="accent6"/>
                          </a:solidFill>
                        </a:rPr>
                        <a:t>0.96</a:t>
                      </a:r>
                      <a:endParaRPr sz="1400" u="none" cap="none" strike="noStrike">
                        <a:solidFill>
                          <a:schemeClr val="accent6"/>
                        </a:solidFill>
                      </a:endParaRPr>
                    </a:p>
                  </a:txBody>
                  <a:tcPr marT="9525" marB="91425" marR="9525" marL="9525" anchor="ctr">
                    <a:lnT cap="flat" cmpd="sng" w="9525">
                      <a:solidFill>
                        <a:srgbClr val="9E9E9E"/>
                      </a:solidFill>
                      <a:prstDash val="solid"/>
                      <a:round/>
                      <a:headEnd len="sm" w="sm" type="none"/>
                      <a:tailEnd len="sm" w="sm" type="none"/>
                    </a:lnT>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0.37</a:t>
                      </a:r>
                      <a:endParaRPr sz="1400" u="none" cap="none" strike="noStrike"/>
                    </a:p>
                  </a:txBody>
                  <a:tcPr marT="9525" marB="91425" marR="9525" marL="9525" anchor="ctr">
                    <a:lnT cap="flat" cmpd="sng" w="9525">
                      <a:solidFill>
                        <a:srgbClr val="9E9E9E"/>
                      </a:solidFill>
                      <a:prstDash val="solid"/>
                      <a:round/>
                      <a:headEnd len="sm" w="sm" type="none"/>
                      <a:tailEnd len="sm" w="sm" type="none"/>
                    </a:lnT>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solidFill>
                            <a:schemeClr val="accent6"/>
                          </a:solidFill>
                        </a:rPr>
                        <a:t>0.64</a:t>
                      </a:r>
                      <a:endParaRPr sz="1400" u="none" cap="none" strike="noStrike">
                        <a:solidFill>
                          <a:schemeClr val="accent6"/>
                        </a:solidFill>
                      </a:endParaRPr>
                    </a:p>
                  </a:txBody>
                  <a:tcPr marT="9525" marB="91425" marR="9525" marL="9525" anchor="ctr">
                    <a:lnT cap="flat" cmpd="sng" w="9525">
                      <a:solidFill>
                        <a:srgbClr val="9E9E9E"/>
                      </a:solidFill>
                      <a:prstDash val="solid"/>
                      <a:round/>
                      <a:headEnd len="sm" w="sm" type="none"/>
                      <a:tailEnd len="sm" w="sm" type="none"/>
                    </a:lnT>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0.43</a:t>
                      </a:r>
                      <a:endParaRPr sz="1400" u="none" cap="none" strike="noStrike"/>
                    </a:p>
                  </a:txBody>
                  <a:tcPr marT="9525" marB="91425" marR="9525" marL="9525" anchor="ctr">
                    <a:lnT cap="flat" cmpd="sng" w="9525">
                      <a:solidFill>
                        <a:srgbClr val="9E9E9E"/>
                      </a:solidFill>
                      <a:prstDash val="solid"/>
                      <a:round/>
                      <a:headEnd len="sm" w="sm" type="none"/>
                      <a:tailEnd len="sm" w="sm" type="none"/>
                    </a:lnT>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solidFill>
                            <a:srgbClr val="FF0000"/>
                          </a:solidFill>
                        </a:rPr>
                        <a:t>-0.13</a:t>
                      </a:r>
                      <a:endParaRPr sz="1400" u="none" cap="none" strike="noStrike">
                        <a:solidFill>
                          <a:srgbClr val="FF0000"/>
                        </a:solidFill>
                      </a:endParaRPr>
                    </a:p>
                  </a:txBody>
                  <a:tcPr marT="9525" marB="91425" marR="9525" marL="9525" anchor="ctr">
                    <a:lnT cap="flat" cmpd="sng" w="9525">
                      <a:solidFill>
                        <a:srgbClr val="9E9E9E"/>
                      </a:solidFill>
                      <a:prstDash val="solid"/>
                      <a:round/>
                      <a:headEnd len="sm" w="sm" type="none"/>
                      <a:tailEnd len="sm" w="sm" type="none"/>
                    </a:lnT>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solidFill>
                            <a:schemeClr val="accent6"/>
                          </a:solidFill>
                        </a:rPr>
                        <a:t>0.74</a:t>
                      </a:r>
                      <a:endParaRPr sz="1400" u="none" cap="none" strike="noStrike">
                        <a:solidFill>
                          <a:schemeClr val="accent6"/>
                        </a:solidFill>
                      </a:endParaRPr>
                    </a:p>
                  </a:txBody>
                  <a:tcPr marT="9525" marB="91425" marR="9525" marL="9525" anchor="ctr">
                    <a:lnT cap="flat" cmpd="sng" w="9525">
                      <a:solidFill>
                        <a:srgbClr val="9E9E9E"/>
                      </a:solidFill>
                      <a:prstDash val="solid"/>
                      <a:round/>
                      <a:headEnd len="sm" w="sm" type="none"/>
                      <a:tailEnd len="sm" w="sm" type="none"/>
                    </a:lnT>
                  </a:tcPr>
                </a:tc>
              </a:tr>
              <a:tr h="381000">
                <a:tc rowSpan="2">
                  <a:txBody>
                    <a:bodyPr/>
                    <a:lstStyle/>
                    <a:p>
                      <a:pPr indent="0" lvl="0" marL="0" marR="0" rtl="0" algn="ctr">
                        <a:lnSpc>
                          <a:spcPct val="115000"/>
                        </a:lnSpc>
                        <a:spcBef>
                          <a:spcPts val="0"/>
                        </a:spcBef>
                        <a:spcAft>
                          <a:spcPts val="0"/>
                        </a:spcAft>
                        <a:buClr>
                          <a:srgbClr val="000000"/>
                        </a:buClr>
                        <a:buSzPts val="1400"/>
                        <a:buFont typeface="Arial"/>
                        <a:buNone/>
                      </a:pPr>
                      <a:r>
                        <a:rPr b="1" lang="en-US" sz="1400" u="none" cap="none" strike="noStrike"/>
                        <a:t>Environment</a:t>
                      </a:r>
                      <a:endParaRPr b="1" sz="1400" u="none" cap="none" strike="noStrike"/>
                    </a:p>
                  </a:txBody>
                  <a:tcPr marT="9525" marB="91425" marR="9525" marL="9525" anchor="ctr">
                    <a:solidFill>
                      <a:srgbClr val="CFE2F3"/>
                    </a:solidFill>
                  </a:tcPr>
                </a:tc>
                <a:tc>
                  <a:txBody>
                    <a:bodyPr/>
                    <a:lstStyle/>
                    <a:p>
                      <a:pPr indent="0" lvl="0" marL="0" marR="0" rtl="0" algn="ctr">
                        <a:lnSpc>
                          <a:spcPct val="115000"/>
                        </a:lnSpc>
                        <a:spcBef>
                          <a:spcPts val="0"/>
                        </a:spcBef>
                        <a:spcAft>
                          <a:spcPts val="0"/>
                        </a:spcAft>
                        <a:buClr>
                          <a:srgbClr val="000000"/>
                        </a:buClr>
                        <a:buSzPts val="1400"/>
                        <a:buFont typeface="Arial"/>
                        <a:buNone/>
                      </a:pPr>
                      <a:r>
                        <a:rPr lang="en-US">
                          <a:solidFill>
                            <a:srgbClr val="FF0000"/>
                          </a:solidFill>
                        </a:rPr>
                        <a:t>B</a:t>
                      </a:r>
                      <a:r>
                        <a:rPr lang="en-US" sz="1400" u="none" cap="none" strike="noStrike">
                          <a:solidFill>
                            <a:srgbClr val="FF0000"/>
                          </a:solidFill>
                        </a:rPr>
                        <a:t>alance</a:t>
                      </a:r>
                      <a:endParaRPr sz="1400" u="none" cap="none" strike="noStrike">
                        <a:solidFill>
                          <a:srgbClr val="FF0000"/>
                        </a:solidFill>
                      </a:endParaRPr>
                    </a:p>
                  </a:txBody>
                  <a:tcPr marT="9525" marB="91425" marR="9525" marL="9525" anchor="ctr">
                    <a:solidFill>
                      <a:srgbClr val="C9DAF8"/>
                    </a:solidFill>
                  </a:tcPr>
                </a:tc>
                <a:tc>
                  <a:txBody>
                    <a:bodyPr/>
                    <a:lstStyle/>
                    <a:p>
                      <a:pPr indent="0" lvl="0" marL="0" marR="0" rtl="0" algn="ctr">
                        <a:lnSpc>
                          <a:spcPct val="115000"/>
                        </a:lnSpc>
                        <a:spcBef>
                          <a:spcPts val="0"/>
                        </a:spcBef>
                        <a:spcAft>
                          <a:spcPts val="0"/>
                        </a:spcAft>
                        <a:buClr>
                          <a:srgbClr val="000000"/>
                        </a:buClr>
                        <a:buSzPts val="1400"/>
                        <a:buFont typeface="Arial"/>
                        <a:buNone/>
                      </a:pPr>
                      <a:r>
                        <a:rPr lang="en-US">
                          <a:solidFill>
                            <a:srgbClr val="FF0000"/>
                          </a:solidFill>
                        </a:rPr>
                        <a:t>M</a:t>
                      </a:r>
                      <a:r>
                        <a:rPr lang="en-US" sz="1400" u="none" cap="none" strike="noStrike">
                          <a:solidFill>
                            <a:srgbClr val="FF0000"/>
                          </a:solidFill>
                        </a:rPr>
                        <a:t>anagement</a:t>
                      </a:r>
                      <a:endParaRPr sz="1400" u="none" cap="none" strike="noStrike">
                        <a:solidFill>
                          <a:srgbClr val="FF0000"/>
                        </a:solidFill>
                      </a:endParaRPr>
                    </a:p>
                  </a:txBody>
                  <a:tcPr marT="9525" marB="91425" marR="9525" marL="9525" anchor="ctr">
                    <a:solidFill>
                      <a:srgbClr val="C9DAF8"/>
                    </a:solidFill>
                  </a:tcPr>
                </a:tc>
                <a:tc>
                  <a:txBody>
                    <a:bodyPr/>
                    <a:lstStyle/>
                    <a:p>
                      <a:pPr indent="0" lvl="0" marL="0" marR="0" rtl="0" algn="ctr">
                        <a:lnSpc>
                          <a:spcPct val="115000"/>
                        </a:lnSpc>
                        <a:spcBef>
                          <a:spcPts val="0"/>
                        </a:spcBef>
                        <a:spcAft>
                          <a:spcPts val="0"/>
                        </a:spcAft>
                        <a:buClr>
                          <a:srgbClr val="000000"/>
                        </a:buClr>
                        <a:buSzPts val="1400"/>
                        <a:buFont typeface="Arial"/>
                        <a:buNone/>
                      </a:pPr>
                      <a:r>
                        <a:rPr lang="en-US">
                          <a:solidFill>
                            <a:schemeClr val="accent6"/>
                          </a:solidFill>
                        </a:rPr>
                        <a:t>G</a:t>
                      </a:r>
                      <a:r>
                        <a:rPr lang="en-US" sz="1400" u="none" cap="none" strike="noStrike">
                          <a:solidFill>
                            <a:schemeClr val="accent6"/>
                          </a:solidFill>
                        </a:rPr>
                        <a:t>lobal</a:t>
                      </a:r>
                      <a:endParaRPr sz="1400" u="none" cap="none" strike="noStrike">
                        <a:solidFill>
                          <a:schemeClr val="accent6"/>
                        </a:solidFill>
                      </a:endParaRPr>
                    </a:p>
                  </a:txBody>
                  <a:tcPr marT="9525" marB="91425" marR="9525" marL="9525" anchor="ctr">
                    <a:solidFill>
                      <a:srgbClr val="C9DAF8"/>
                    </a:solidFill>
                  </a:tcPr>
                </a:tc>
                <a:tc>
                  <a:txBody>
                    <a:bodyPr/>
                    <a:lstStyle/>
                    <a:p>
                      <a:pPr indent="0" lvl="0" marL="0" marR="0" rtl="0" algn="ctr">
                        <a:lnSpc>
                          <a:spcPct val="115000"/>
                        </a:lnSpc>
                        <a:spcBef>
                          <a:spcPts val="0"/>
                        </a:spcBef>
                        <a:spcAft>
                          <a:spcPts val="0"/>
                        </a:spcAft>
                        <a:buClr>
                          <a:srgbClr val="000000"/>
                        </a:buClr>
                        <a:buSzPts val="1400"/>
                        <a:buFont typeface="Arial"/>
                        <a:buNone/>
                      </a:pPr>
                      <a:r>
                        <a:rPr lang="en-US"/>
                        <a:t>T</a:t>
                      </a:r>
                      <a:r>
                        <a:rPr lang="en-US" sz="1400" u="none" cap="none" strike="noStrike"/>
                        <a:t>eam</a:t>
                      </a:r>
                      <a:endParaRPr sz="1400" u="none" cap="none" strike="noStrike"/>
                    </a:p>
                  </a:txBody>
                  <a:tcPr marT="9525" marB="91425" marR="9525" marL="9525" anchor="ctr">
                    <a:solidFill>
                      <a:srgbClr val="C9DAF8"/>
                    </a:solidFill>
                  </a:tcPr>
                </a:tc>
                <a:tc>
                  <a:txBody>
                    <a:bodyPr/>
                    <a:lstStyle/>
                    <a:p>
                      <a:pPr indent="0" lvl="0" marL="0" marR="0" rtl="0" algn="ctr">
                        <a:lnSpc>
                          <a:spcPct val="115000"/>
                        </a:lnSpc>
                        <a:spcBef>
                          <a:spcPts val="0"/>
                        </a:spcBef>
                        <a:spcAft>
                          <a:spcPts val="0"/>
                        </a:spcAft>
                        <a:buClr>
                          <a:srgbClr val="000000"/>
                        </a:buClr>
                        <a:buSzPts val="1400"/>
                        <a:buFont typeface="Arial"/>
                        <a:buNone/>
                      </a:pPr>
                      <a:r>
                        <a:rPr lang="en-US"/>
                        <a:t>T</a:t>
                      </a:r>
                      <a:r>
                        <a:rPr lang="en-US" sz="1400" u="none" cap="none" strike="noStrike"/>
                        <a:t>raining</a:t>
                      </a:r>
                      <a:endParaRPr sz="1400" u="none" cap="none" strike="noStrike"/>
                    </a:p>
                  </a:txBody>
                  <a:tcPr marT="9525" marB="91425" marR="9525" marL="9525" anchor="ctr">
                    <a:solidFill>
                      <a:srgbClr val="C9DAF8"/>
                    </a:solidFill>
                  </a:tcPr>
                </a:tc>
                <a:tc>
                  <a:txBody>
                    <a:bodyPr/>
                    <a:lstStyle/>
                    <a:p>
                      <a:pPr indent="0" lvl="0" marL="0" marR="0" rtl="0" algn="ctr">
                        <a:lnSpc>
                          <a:spcPct val="115000"/>
                        </a:lnSpc>
                        <a:spcBef>
                          <a:spcPts val="0"/>
                        </a:spcBef>
                        <a:spcAft>
                          <a:spcPts val="0"/>
                        </a:spcAft>
                        <a:buClr>
                          <a:srgbClr val="000000"/>
                        </a:buClr>
                        <a:buSzPts val="1400"/>
                        <a:buFont typeface="Arial"/>
                        <a:buNone/>
                      </a:pPr>
                      <a:r>
                        <a:rPr lang="en-US">
                          <a:solidFill>
                            <a:schemeClr val="accent6"/>
                          </a:solidFill>
                        </a:rPr>
                        <a:t>F</a:t>
                      </a:r>
                      <a:r>
                        <a:rPr lang="en-US" sz="1400" u="none" cap="none" strike="noStrike">
                          <a:solidFill>
                            <a:schemeClr val="accent6"/>
                          </a:solidFill>
                        </a:rPr>
                        <a:t>lexible</a:t>
                      </a:r>
                      <a:endParaRPr sz="1400" u="none" cap="none" strike="noStrike">
                        <a:solidFill>
                          <a:schemeClr val="accent6"/>
                        </a:solidFill>
                      </a:endParaRPr>
                    </a:p>
                  </a:txBody>
                  <a:tcPr marT="9525" marB="91425" marR="9525" marL="9525" anchor="ctr">
                    <a:solidFill>
                      <a:srgbClr val="C9DAF8"/>
                    </a:solidFill>
                  </a:tcPr>
                </a:tc>
                <a:tc>
                  <a:txBody>
                    <a:bodyPr/>
                    <a:lstStyle/>
                    <a:p>
                      <a:pPr indent="0" lvl="0" marL="0" marR="0" rtl="0" algn="ctr">
                        <a:lnSpc>
                          <a:spcPct val="115000"/>
                        </a:lnSpc>
                        <a:spcBef>
                          <a:spcPts val="0"/>
                        </a:spcBef>
                        <a:spcAft>
                          <a:spcPts val="0"/>
                        </a:spcAft>
                        <a:buClr>
                          <a:srgbClr val="000000"/>
                        </a:buClr>
                        <a:buSzPts val="1400"/>
                        <a:buFont typeface="Arial"/>
                        <a:buNone/>
                      </a:pPr>
                      <a:r>
                        <a:rPr lang="en-US"/>
                        <a:t>H</a:t>
                      </a:r>
                      <a:r>
                        <a:rPr lang="en-US" sz="1400" u="none" cap="none" strike="noStrike"/>
                        <a:t>ealth</a:t>
                      </a:r>
                      <a:endParaRPr sz="1400" u="none" cap="none" strike="noStrike"/>
                    </a:p>
                  </a:txBody>
                  <a:tcPr marT="9525" marB="91425" marR="9525" marL="9525" anchor="ctr">
                    <a:solidFill>
                      <a:srgbClr val="C9DAF8"/>
                    </a:solidFill>
                  </a:tcPr>
                </a:tc>
                <a:tc>
                  <a:txBody>
                    <a:bodyPr/>
                    <a:lstStyle/>
                    <a:p>
                      <a:pPr indent="0" lvl="0" marL="0" marR="0" rtl="0" algn="ctr">
                        <a:lnSpc>
                          <a:spcPct val="115000"/>
                        </a:lnSpc>
                        <a:spcBef>
                          <a:spcPts val="0"/>
                        </a:spcBef>
                        <a:spcAft>
                          <a:spcPts val="0"/>
                        </a:spcAft>
                        <a:buClr>
                          <a:srgbClr val="000000"/>
                        </a:buClr>
                        <a:buSzPts val="1400"/>
                        <a:buFont typeface="Arial"/>
                        <a:buNone/>
                      </a:pPr>
                      <a:r>
                        <a:rPr lang="en-US"/>
                        <a:t>V</a:t>
                      </a:r>
                      <a:r>
                        <a:rPr lang="en-US" sz="1400" u="none" cap="none" strike="noStrike"/>
                        <a:t>acation</a:t>
                      </a:r>
                      <a:endParaRPr sz="1400" u="none" cap="none" strike="noStrike"/>
                    </a:p>
                  </a:txBody>
                  <a:tcPr marT="9525" marB="91425" marR="9525" marL="9525" anchor="ctr">
                    <a:solidFill>
                      <a:srgbClr val="C9DAF8"/>
                    </a:solidFill>
                  </a:tcPr>
                </a:tc>
              </a:tr>
              <a:tr h="381000">
                <a:tc vMerge="1"/>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solidFill>
                            <a:srgbClr val="FF0000"/>
                          </a:solidFill>
                        </a:rPr>
                        <a:t>-0.15</a:t>
                      </a:r>
                      <a:endParaRPr sz="1400" u="none" cap="none" strike="noStrike">
                        <a:solidFill>
                          <a:srgbClr val="FF0000"/>
                        </a:solidFill>
                      </a:endParaRPr>
                    </a:p>
                  </a:txBody>
                  <a:tcPr marT="9525" marB="91425" marR="9525" marL="9525" anchor="ct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solidFill>
                            <a:srgbClr val="FF0000"/>
                          </a:solidFill>
                        </a:rPr>
                        <a:t>-0.14</a:t>
                      </a:r>
                      <a:endParaRPr sz="1400" u="none" cap="none" strike="noStrike">
                        <a:solidFill>
                          <a:srgbClr val="FF0000"/>
                        </a:solidFill>
                      </a:endParaRPr>
                    </a:p>
                  </a:txBody>
                  <a:tcPr marT="9525" marB="91425" marR="9525" marL="9525" anchor="ct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solidFill>
                            <a:schemeClr val="accent6"/>
                          </a:solidFill>
                        </a:rPr>
                        <a:t>0.71</a:t>
                      </a:r>
                      <a:endParaRPr sz="1400" u="none" cap="none" strike="noStrike">
                        <a:solidFill>
                          <a:schemeClr val="accent6"/>
                        </a:solidFill>
                      </a:endParaRPr>
                    </a:p>
                  </a:txBody>
                  <a:tcPr marT="9525" marB="91425" marR="9525" marL="9525" anchor="ct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0.43</a:t>
                      </a:r>
                      <a:endParaRPr sz="1400" u="none" cap="none" strike="noStrike"/>
                    </a:p>
                  </a:txBody>
                  <a:tcPr marT="9525" marB="91425" marR="9525" marL="9525" anchor="ct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0.36</a:t>
                      </a:r>
                      <a:endParaRPr sz="1400" u="none" cap="none" strike="noStrike"/>
                    </a:p>
                  </a:txBody>
                  <a:tcPr marT="9525" marB="91425" marR="9525" marL="9525" anchor="ct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solidFill>
                            <a:schemeClr val="accent6"/>
                          </a:solidFill>
                        </a:rPr>
                        <a:t>0.84</a:t>
                      </a:r>
                      <a:endParaRPr sz="1400" u="none" cap="none" strike="noStrike">
                        <a:solidFill>
                          <a:schemeClr val="accent6"/>
                        </a:solidFill>
                      </a:endParaRPr>
                    </a:p>
                  </a:txBody>
                  <a:tcPr marT="9525" marB="91425" marR="9525" marL="9525" anchor="ct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0.63</a:t>
                      </a:r>
                      <a:endParaRPr sz="1400" u="none" cap="none" strike="noStrike"/>
                    </a:p>
                  </a:txBody>
                  <a:tcPr marT="9525" marB="91425" marR="9525" marL="9525" anchor="ct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0.56</a:t>
                      </a:r>
                      <a:endParaRPr sz="1400" u="none" cap="none" strike="noStrike"/>
                    </a:p>
                  </a:txBody>
                  <a:tcPr marT="9525" marB="91425" marR="9525" marL="9525" anchor="ctr"/>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5" name="Shape 245"/>
        <p:cNvGrpSpPr/>
        <p:nvPr/>
      </p:nvGrpSpPr>
      <p:grpSpPr>
        <a:xfrm>
          <a:off x="0" y="0"/>
          <a:ext cx="0" cy="0"/>
          <a:chOff x="0" y="0"/>
          <a:chExt cx="0" cy="0"/>
        </a:xfrm>
      </p:grpSpPr>
      <p:sp>
        <p:nvSpPr>
          <p:cNvPr id="246" name="Google Shape;246;p14"/>
          <p:cNvSpPr txBox="1"/>
          <p:nvPr>
            <p:ph type="title"/>
          </p:nvPr>
        </p:nvSpPr>
        <p:spPr>
          <a:xfrm>
            <a:off x="548783" y="403624"/>
            <a:ext cx="11076300" cy="5211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3200"/>
              <a:buNone/>
            </a:pPr>
            <a:r>
              <a:rPr lang="en-US"/>
              <a:t>Twitter Analysis - Steps</a:t>
            </a:r>
            <a:endParaRPr/>
          </a:p>
        </p:txBody>
      </p:sp>
      <p:sp>
        <p:nvSpPr>
          <p:cNvPr id="247" name="Google Shape;247;p14"/>
          <p:cNvSpPr txBox="1"/>
          <p:nvPr>
            <p:ph idx="1" type="body"/>
          </p:nvPr>
        </p:nvSpPr>
        <p:spPr>
          <a:xfrm>
            <a:off x="548783" y="924730"/>
            <a:ext cx="11076300" cy="4906800"/>
          </a:xfrm>
          <a:prstGeom prst="rect">
            <a:avLst/>
          </a:prstGeom>
          <a:noFill/>
          <a:ln>
            <a:noFill/>
          </a:ln>
        </p:spPr>
        <p:txBody>
          <a:bodyPr anchorCtr="0" anchor="t" bIns="0" lIns="0" spcFirstLastPara="1" rIns="0" wrap="square" tIns="0">
            <a:noAutofit/>
          </a:bodyPr>
          <a:lstStyle/>
          <a:p>
            <a:pPr indent="-355600" lvl="0" marL="457200" rtl="0" algn="l">
              <a:lnSpc>
                <a:spcPct val="90000"/>
              </a:lnSpc>
              <a:spcBef>
                <a:spcPts val="500"/>
              </a:spcBef>
              <a:spcAft>
                <a:spcPts val="0"/>
              </a:spcAft>
              <a:buSzPts val="2000"/>
              <a:buChar char="-"/>
            </a:pPr>
            <a:r>
              <a:rPr lang="en-US"/>
              <a:t>Companies studies: </a:t>
            </a:r>
            <a:r>
              <a:rPr lang="en-US"/>
              <a:t>Lenovo and Dell </a:t>
            </a:r>
            <a:endParaRPr/>
          </a:p>
          <a:p>
            <a:pPr indent="0" lvl="0" marL="457200" rtl="0" algn="l">
              <a:lnSpc>
                <a:spcPct val="90000"/>
              </a:lnSpc>
              <a:spcBef>
                <a:spcPts val="500"/>
              </a:spcBef>
              <a:spcAft>
                <a:spcPts val="0"/>
              </a:spcAft>
              <a:buSzPts val="2000"/>
              <a:buNone/>
            </a:pPr>
            <a:r>
              <a:rPr lang="en-US"/>
              <a:t> </a:t>
            </a:r>
            <a:endParaRPr>
              <a:highlight>
                <a:srgbClr val="E1140A"/>
              </a:highlight>
            </a:endParaRPr>
          </a:p>
          <a:p>
            <a:pPr indent="-355600" lvl="0" marL="457200" rtl="0" algn="l">
              <a:lnSpc>
                <a:spcPct val="90000"/>
              </a:lnSpc>
              <a:spcBef>
                <a:spcPts val="500"/>
              </a:spcBef>
              <a:spcAft>
                <a:spcPts val="0"/>
              </a:spcAft>
              <a:buSzPts val="2000"/>
              <a:buChar char="-"/>
            </a:pPr>
            <a:r>
              <a:rPr lang="en-US"/>
              <a:t>We, together with Kanika, used Twitter API in R to get reviews for the following keywords:</a:t>
            </a:r>
            <a:endParaRPr/>
          </a:p>
          <a:p>
            <a:pPr indent="-342900" lvl="1" marL="914400" rtl="0" algn="l">
              <a:lnSpc>
                <a:spcPct val="90000"/>
              </a:lnSpc>
              <a:spcBef>
                <a:spcPts val="0"/>
              </a:spcBef>
              <a:spcAft>
                <a:spcPts val="0"/>
              </a:spcAft>
              <a:buSzPts val="1800"/>
              <a:buChar char="-"/>
            </a:pPr>
            <a:r>
              <a:rPr lang="en-US"/>
              <a:t>Lenovo + leadership</a:t>
            </a:r>
            <a:endParaRPr/>
          </a:p>
          <a:p>
            <a:pPr indent="-342900" lvl="1" marL="914400" rtl="0" algn="l">
              <a:lnSpc>
                <a:spcPct val="90000"/>
              </a:lnSpc>
              <a:spcBef>
                <a:spcPts val="0"/>
              </a:spcBef>
              <a:spcAft>
                <a:spcPts val="0"/>
              </a:spcAft>
              <a:buSzPts val="1800"/>
              <a:buChar char="-"/>
            </a:pPr>
            <a:r>
              <a:rPr lang="en-US"/>
              <a:t>Lenovo + diversity</a:t>
            </a:r>
            <a:endParaRPr/>
          </a:p>
          <a:p>
            <a:pPr indent="-342900" lvl="1" marL="914400" rtl="0" algn="l">
              <a:lnSpc>
                <a:spcPct val="90000"/>
              </a:lnSpc>
              <a:spcBef>
                <a:spcPts val="0"/>
              </a:spcBef>
              <a:spcAft>
                <a:spcPts val="0"/>
              </a:spcAft>
              <a:buSzPts val="1800"/>
              <a:buChar char="-"/>
            </a:pPr>
            <a:r>
              <a:rPr lang="en-US"/>
              <a:t>Lenovo + workforce</a:t>
            </a:r>
            <a:endParaRPr/>
          </a:p>
          <a:p>
            <a:pPr indent="-342900" lvl="1" marL="914400" rtl="0" algn="l">
              <a:lnSpc>
                <a:spcPct val="90000"/>
              </a:lnSpc>
              <a:spcBef>
                <a:spcPts val="0"/>
              </a:spcBef>
              <a:spcAft>
                <a:spcPts val="0"/>
              </a:spcAft>
              <a:buSzPts val="1800"/>
              <a:buChar char="-"/>
            </a:pPr>
            <a:r>
              <a:rPr lang="en-US"/>
              <a:t>Lenovo + university</a:t>
            </a:r>
            <a:endParaRPr/>
          </a:p>
          <a:p>
            <a:pPr indent="-342900" lvl="1" marL="914400" rtl="0" algn="l">
              <a:lnSpc>
                <a:spcPct val="90000"/>
              </a:lnSpc>
              <a:spcBef>
                <a:spcPts val="0"/>
              </a:spcBef>
              <a:spcAft>
                <a:spcPts val="0"/>
              </a:spcAft>
              <a:buSzPts val="1800"/>
              <a:buChar char="-"/>
            </a:pPr>
            <a:r>
              <a:rPr lang="en-US"/>
              <a:t>Lenovo + culture</a:t>
            </a:r>
            <a:endParaRPr/>
          </a:p>
          <a:p>
            <a:pPr indent="-342900" lvl="1" marL="914400" rtl="0" algn="l">
              <a:lnSpc>
                <a:spcPct val="90000"/>
              </a:lnSpc>
              <a:spcBef>
                <a:spcPts val="0"/>
              </a:spcBef>
              <a:spcAft>
                <a:spcPts val="0"/>
              </a:spcAft>
              <a:buSzPts val="1800"/>
              <a:buChar char="-"/>
            </a:pPr>
            <a:r>
              <a:rPr lang="en-US"/>
              <a:t>Lenovo + employees</a:t>
            </a:r>
            <a:endParaRPr/>
          </a:p>
          <a:p>
            <a:pPr indent="-342900" lvl="1" marL="914400" rtl="0" algn="l">
              <a:lnSpc>
                <a:spcPct val="90000"/>
              </a:lnSpc>
              <a:spcBef>
                <a:spcPts val="0"/>
              </a:spcBef>
              <a:spcAft>
                <a:spcPts val="0"/>
              </a:spcAft>
              <a:buSzPts val="1800"/>
              <a:buChar char="-"/>
            </a:pPr>
            <a:r>
              <a:rPr lang="en-US"/>
              <a:t>Lenovo + coronavirus / covid</a:t>
            </a:r>
            <a:endParaRPr/>
          </a:p>
          <a:p>
            <a:pPr indent="-342900" lvl="1" marL="914400" rtl="0" algn="l">
              <a:lnSpc>
                <a:spcPct val="90000"/>
              </a:lnSpc>
              <a:spcBef>
                <a:spcPts val="0"/>
              </a:spcBef>
              <a:spcAft>
                <a:spcPts val="0"/>
              </a:spcAft>
              <a:buSzPts val="1800"/>
              <a:buChar char="-"/>
            </a:pPr>
            <a:r>
              <a:rPr lang="en-US"/>
              <a:t>#wearelenovo</a:t>
            </a:r>
            <a:endParaRPr/>
          </a:p>
          <a:p>
            <a:pPr indent="0" lvl="0" marL="0" rtl="0" algn="l">
              <a:lnSpc>
                <a:spcPct val="90000"/>
              </a:lnSpc>
              <a:spcBef>
                <a:spcPts val="500"/>
              </a:spcBef>
              <a:spcAft>
                <a:spcPts val="0"/>
              </a:spcAft>
              <a:buSzPts val="2000"/>
              <a:buNone/>
            </a:pPr>
            <a:r>
              <a:t/>
            </a:r>
            <a:endParaRPr/>
          </a:p>
          <a:p>
            <a:pPr indent="-355600" lvl="0" marL="457200" rtl="0" algn="l">
              <a:lnSpc>
                <a:spcPct val="90000"/>
              </a:lnSpc>
              <a:spcBef>
                <a:spcPts val="500"/>
              </a:spcBef>
              <a:spcAft>
                <a:spcPts val="0"/>
              </a:spcAft>
              <a:buSzPts val="2000"/>
              <a:buChar char="-"/>
            </a:pPr>
            <a:r>
              <a:rPr lang="en-US"/>
              <a:t>Then, we filtered the text manually to get the meaningful reviews, because most of the tweets are </a:t>
            </a:r>
            <a:r>
              <a:rPr b="1" lang="en-US"/>
              <a:t>product comments</a:t>
            </a:r>
            <a:r>
              <a:rPr lang="en-US"/>
              <a:t>, which are given by customers, not closely related to the EVP refining. Using those text we get, search for the original tweets on Twitter.</a:t>
            </a:r>
            <a:endParaRPr/>
          </a:p>
          <a:p>
            <a:pPr indent="0" lvl="0" marL="0" rtl="0" algn="l">
              <a:lnSpc>
                <a:spcPct val="90000"/>
              </a:lnSpc>
              <a:spcBef>
                <a:spcPts val="500"/>
              </a:spcBef>
              <a:spcAft>
                <a:spcPts val="0"/>
              </a:spcAft>
              <a:buSzPts val="2000"/>
              <a:buNone/>
            </a:pPr>
            <a:r>
              <a:t/>
            </a:r>
            <a:endParaRPr/>
          </a:p>
          <a:p>
            <a:pPr indent="-355600" lvl="0" marL="457200" rtl="0" algn="l">
              <a:lnSpc>
                <a:spcPct val="90000"/>
              </a:lnSpc>
              <a:spcBef>
                <a:spcPts val="500"/>
              </a:spcBef>
              <a:spcAft>
                <a:spcPts val="0"/>
              </a:spcAft>
              <a:buSzPts val="2000"/>
              <a:buChar char="-"/>
            </a:pPr>
            <a:r>
              <a:rPr lang="en-US"/>
              <a:t>Calculated two sentiment scores for all tweets related to Lenovo and the useful employee reviews.</a:t>
            </a:r>
            <a:endParaRPr/>
          </a:p>
          <a:p>
            <a:pPr indent="0" lvl="0" marL="0" rtl="0" algn="l">
              <a:lnSpc>
                <a:spcPct val="90000"/>
              </a:lnSpc>
              <a:spcBef>
                <a:spcPts val="500"/>
              </a:spcBef>
              <a:spcAft>
                <a:spcPts val="0"/>
              </a:spcAft>
              <a:buSzPts val="2000"/>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2" name="Shape 252"/>
        <p:cNvGrpSpPr/>
        <p:nvPr/>
      </p:nvGrpSpPr>
      <p:grpSpPr>
        <a:xfrm>
          <a:off x="0" y="0"/>
          <a:ext cx="0" cy="0"/>
          <a:chOff x="0" y="0"/>
          <a:chExt cx="0" cy="0"/>
        </a:xfrm>
      </p:grpSpPr>
      <p:sp>
        <p:nvSpPr>
          <p:cNvPr id="253" name="Google Shape;253;p15"/>
          <p:cNvSpPr txBox="1"/>
          <p:nvPr>
            <p:ph type="title"/>
          </p:nvPr>
        </p:nvSpPr>
        <p:spPr>
          <a:xfrm>
            <a:off x="548783" y="403624"/>
            <a:ext cx="11076300" cy="5211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3200"/>
              <a:buNone/>
            </a:pPr>
            <a:r>
              <a:rPr lang="en-US"/>
              <a:t>Twitter Analysis - Findings</a:t>
            </a:r>
            <a:endParaRPr/>
          </a:p>
        </p:txBody>
      </p:sp>
      <p:sp>
        <p:nvSpPr>
          <p:cNvPr id="254" name="Google Shape;254;p15"/>
          <p:cNvSpPr txBox="1"/>
          <p:nvPr>
            <p:ph idx="1" type="body"/>
          </p:nvPr>
        </p:nvSpPr>
        <p:spPr>
          <a:xfrm>
            <a:off x="548783" y="975605"/>
            <a:ext cx="11076300" cy="49068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500"/>
              </a:spcBef>
              <a:spcAft>
                <a:spcPts val="0"/>
              </a:spcAft>
              <a:buSzPts val="2000"/>
              <a:buNone/>
            </a:pPr>
            <a:r>
              <a:rPr lang="en-US"/>
              <a:t>Lenovo is with great</a:t>
            </a:r>
            <a:r>
              <a:rPr b="1" lang="en-US"/>
              <a:t> social responsibility </a:t>
            </a:r>
            <a:r>
              <a:rPr lang="en-US"/>
              <a:t>and cares </a:t>
            </a:r>
            <a:r>
              <a:rPr b="1" lang="en-US"/>
              <a:t>humanity</a:t>
            </a:r>
            <a:r>
              <a:rPr lang="en-US"/>
              <a:t>. This makes the employees feel proud of the company. </a:t>
            </a:r>
            <a:endParaRPr/>
          </a:p>
          <a:p>
            <a:pPr indent="0" lvl="0" marL="0" rtl="0" algn="l">
              <a:lnSpc>
                <a:spcPct val="90000"/>
              </a:lnSpc>
              <a:spcBef>
                <a:spcPts val="500"/>
              </a:spcBef>
              <a:spcAft>
                <a:spcPts val="0"/>
              </a:spcAft>
              <a:buSzPts val="2000"/>
              <a:buNone/>
            </a:pPr>
            <a:r>
              <a:t/>
            </a:r>
            <a:endParaRPr/>
          </a:p>
        </p:txBody>
      </p:sp>
      <p:pic>
        <p:nvPicPr>
          <p:cNvPr id="255" name="Google Shape;255;p15"/>
          <p:cNvPicPr preferRelativeResize="0"/>
          <p:nvPr/>
        </p:nvPicPr>
        <p:blipFill rotWithShape="1">
          <a:blip r:embed="rId3">
            <a:alphaModFix/>
          </a:blip>
          <a:srcRect b="0" l="0" r="0" t="0"/>
          <a:stretch/>
        </p:blipFill>
        <p:spPr>
          <a:xfrm>
            <a:off x="148975" y="1580438"/>
            <a:ext cx="5829300" cy="2466975"/>
          </a:xfrm>
          <a:prstGeom prst="rect">
            <a:avLst/>
          </a:prstGeom>
          <a:noFill/>
          <a:ln>
            <a:noFill/>
          </a:ln>
        </p:spPr>
      </p:pic>
      <p:pic>
        <p:nvPicPr>
          <p:cNvPr id="256" name="Google Shape;256;p15"/>
          <p:cNvPicPr preferRelativeResize="0"/>
          <p:nvPr/>
        </p:nvPicPr>
        <p:blipFill rotWithShape="1">
          <a:blip r:embed="rId4">
            <a:alphaModFix/>
          </a:blip>
          <a:srcRect b="0" l="0" r="0" t="0"/>
          <a:stretch/>
        </p:blipFill>
        <p:spPr>
          <a:xfrm>
            <a:off x="6208913" y="1362038"/>
            <a:ext cx="5667375" cy="2762250"/>
          </a:xfrm>
          <a:prstGeom prst="rect">
            <a:avLst/>
          </a:prstGeom>
          <a:noFill/>
          <a:ln>
            <a:noFill/>
          </a:ln>
        </p:spPr>
      </p:pic>
      <p:pic>
        <p:nvPicPr>
          <p:cNvPr id="257" name="Google Shape;257;p15"/>
          <p:cNvPicPr preferRelativeResize="0"/>
          <p:nvPr/>
        </p:nvPicPr>
        <p:blipFill rotWithShape="1">
          <a:blip r:embed="rId5">
            <a:alphaModFix/>
          </a:blip>
          <a:srcRect b="0" l="0" r="0" t="0"/>
          <a:stretch/>
        </p:blipFill>
        <p:spPr>
          <a:xfrm>
            <a:off x="6132053" y="4201174"/>
            <a:ext cx="5988575" cy="847075"/>
          </a:xfrm>
          <a:prstGeom prst="rect">
            <a:avLst/>
          </a:prstGeom>
          <a:noFill/>
          <a:ln>
            <a:noFill/>
          </a:ln>
        </p:spPr>
      </p:pic>
      <p:pic>
        <p:nvPicPr>
          <p:cNvPr id="258" name="Google Shape;258;p15"/>
          <p:cNvPicPr preferRelativeResize="0"/>
          <p:nvPr/>
        </p:nvPicPr>
        <p:blipFill rotWithShape="1">
          <a:blip r:embed="rId6">
            <a:alphaModFix/>
          </a:blip>
          <a:srcRect b="0" l="0" r="0" t="0"/>
          <a:stretch/>
        </p:blipFill>
        <p:spPr>
          <a:xfrm>
            <a:off x="148975" y="3189806"/>
            <a:ext cx="5829301" cy="366819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3" name="Shape 263"/>
        <p:cNvGrpSpPr/>
        <p:nvPr/>
      </p:nvGrpSpPr>
      <p:grpSpPr>
        <a:xfrm>
          <a:off x="0" y="0"/>
          <a:ext cx="0" cy="0"/>
          <a:chOff x="0" y="0"/>
          <a:chExt cx="0" cy="0"/>
        </a:xfrm>
      </p:grpSpPr>
      <p:sp>
        <p:nvSpPr>
          <p:cNvPr id="264" name="Google Shape;264;p16"/>
          <p:cNvSpPr txBox="1"/>
          <p:nvPr>
            <p:ph type="title"/>
          </p:nvPr>
        </p:nvSpPr>
        <p:spPr>
          <a:xfrm>
            <a:off x="548783" y="403624"/>
            <a:ext cx="11076300" cy="5211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3200"/>
              <a:buNone/>
            </a:pPr>
            <a:r>
              <a:rPr lang="en-US"/>
              <a:t>Twitter Analysis - Findings</a:t>
            </a:r>
            <a:endParaRPr/>
          </a:p>
        </p:txBody>
      </p:sp>
      <p:sp>
        <p:nvSpPr>
          <p:cNvPr id="265" name="Google Shape;265;p16"/>
          <p:cNvSpPr txBox="1"/>
          <p:nvPr>
            <p:ph idx="1" type="body"/>
          </p:nvPr>
        </p:nvSpPr>
        <p:spPr>
          <a:xfrm>
            <a:off x="548783" y="975605"/>
            <a:ext cx="11076300" cy="49068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500"/>
              </a:spcBef>
              <a:spcAft>
                <a:spcPts val="0"/>
              </a:spcAft>
              <a:buSzPts val="2000"/>
              <a:buNone/>
            </a:pPr>
            <a:r>
              <a:rPr lang="en-US"/>
              <a:t>Lenovo is with great </a:t>
            </a:r>
            <a:r>
              <a:rPr b="1" lang="en-US"/>
              <a:t>social responsibility</a:t>
            </a:r>
            <a:r>
              <a:rPr lang="en-US"/>
              <a:t> and cares </a:t>
            </a:r>
            <a:r>
              <a:rPr b="1" lang="en-US"/>
              <a:t>humanity</a:t>
            </a:r>
            <a:r>
              <a:rPr lang="en-US"/>
              <a:t>. This makes the employees feel proud of the company.</a:t>
            </a:r>
            <a:endParaRPr/>
          </a:p>
          <a:p>
            <a:pPr indent="0" lvl="0" marL="0" rtl="0" algn="l">
              <a:lnSpc>
                <a:spcPct val="90000"/>
              </a:lnSpc>
              <a:spcBef>
                <a:spcPts val="500"/>
              </a:spcBef>
              <a:spcAft>
                <a:spcPts val="0"/>
              </a:spcAft>
              <a:buSzPts val="2000"/>
              <a:buNone/>
            </a:pPr>
            <a:r>
              <a:t/>
            </a:r>
            <a:endParaRPr/>
          </a:p>
        </p:txBody>
      </p:sp>
      <p:pic>
        <p:nvPicPr>
          <p:cNvPr id="266" name="Google Shape;266;p16"/>
          <p:cNvPicPr preferRelativeResize="0"/>
          <p:nvPr/>
        </p:nvPicPr>
        <p:blipFill rotWithShape="1">
          <a:blip r:embed="rId3">
            <a:alphaModFix/>
          </a:blip>
          <a:srcRect b="0" l="0" r="0" t="0"/>
          <a:stretch/>
        </p:blipFill>
        <p:spPr>
          <a:xfrm>
            <a:off x="0" y="1741050"/>
            <a:ext cx="5772150" cy="1295400"/>
          </a:xfrm>
          <a:prstGeom prst="rect">
            <a:avLst/>
          </a:prstGeom>
          <a:noFill/>
          <a:ln>
            <a:noFill/>
          </a:ln>
        </p:spPr>
      </p:pic>
      <p:pic>
        <p:nvPicPr>
          <p:cNvPr id="267" name="Google Shape;267;p16"/>
          <p:cNvPicPr preferRelativeResize="0"/>
          <p:nvPr/>
        </p:nvPicPr>
        <p:blipFill rotWithShape="1">
          <a:blip r:embed="rId4">
            <a:alphaModFix/>
          </a:blip>
          <a:srcRect b="0" l="0" r="0" t="0"/>
          <a:stretch/>
        </p:blipFill>
        <p:spPr>
          <a:xfrm>
            <a:off x="71913" y="3036450"/>
            <a:ext cx="5819775" cy="1485900"/>
          </a:xfrm>
          <a:prstGeom prst="rect">
            <a:avLst/>
          </a:prstGeom>
          <a:noFill/>
          <a:ln>
            <a:noFill/>
          </a:ln>
        </p:spPr>
      </p:pic>
      <p:pic>
        <p:nvPicPr>
          <p:cNvPr id="268" name="Google Shape;268;p16"/>
          <p:cNvPicPr preferRelativeResize="0"/>
          <p:nvPr/>
        </p:nvPicPr>
        <p:blipFill rotWithShape="1">
          <a:blip r:embed="rId5">
            <a:alphaModFix/>
          </a:blip>
          <a:srcRect b="0" l="0" r="0" t="0"/>
          <a:stretch/>
        </p:blipFill>
        <p:spPr>
          <a:xfrm>
            <a:off x="5891700" y="1502925"/>
            <a:ext cx="5905500" cy="45529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3" name="Shape 273"/>
        <p:cNvGrpSpPr/>
        <p:nvPr/>
      </p:nvGrpSpPr>
      <p:grpSpPr>
        <a:xfrm>
          <a:off x="0" y="0"/>
          <a:ext cx="0" cy="0"/>
          <a:chOff x="0" y="0"/>
          <a:chExt cx="0" cy="0"/>
        </a:xfrm>
      </p:grpSpPr>
      <p:sp>
        <p:nvSpPr>
          <p:cNvPr id="274" name="Google Shape;274;p17"/>
          <p:cNvSpPr txBox="1"/>
          <p:nvPr>
            <p:ph type="title"/>
          </p:nvPr>
        </p:nvSpPr>
        <p:spPr>
          <a:xfrm>
            <a:off x="548783" y="403624"/>
            <a:ext cx="11076300" cy="5211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3200"/>
              <a:buNone/>
            </a:pPr>
            <a:r>
              <a:rPr lang="en-US"/>
              <a:t>Twitter Analysis - Findings</a:t>
            </a:r>
            <a:endParaRPr/>
          </a:p>
        </p:txBody>
      </p:sp>
      <p:sp>
        <p:nvSpPr>
          <p:cNvPr id="275" name="Google Shape;275;p17"/>
          <p:cNvSpPr txBox="1"/>
          <p:nvPr>
            <p:ph idx="1" type="body"/>
          </p:nvPr>
        </p:nvSpPr>
        <p:spPr>
          <a:xfrm>
            <a:off x="548783" y="975605"/>
            <a:ext cx="11076300" cy="49068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500"/>
              </a:spcBef>
              <a:spcAft>
                <a:spcPts val="0"/>
              </a:spcAft>
              <a:buSzPts val="2000"/>
              <a:buNone/>
            </a:pPr>
            <a:r>
              <a:rPr lang="en-US"/>
              <a:t>Lenovo is with great </a:t>
            </a:r>
            <a:r>
              <a:rPr b="1" lang="en-US"/>
              <a:t>social responsibility</a:t>
            </a:r>
            <a:r>
              <a:rPr lang="en-US"/>
              <a:t> and cares </a:t>
            </a:r>
            <a:r>
              <a:rPr b="1" lang="en-US"/>
              <a:t>humanity</a:t>
            </a:r>
            <a:r>
              <a:rPr lang="en-US"/>
              <a:t>. This makes the employees feel proud of the company.</a:t>
            </a:r>
            <a:endParaRPr/>
          </a:p>
          <a:p>
            <a:pPr indent="0" lvl="0" marL="0" rtl="0" algn="l">
              <a:lnSpc>
                <a:spcPct val="90000"/>
              </a:lnSpc>
              <a:spcBef>
                <a:spcPts val="500"/>
              </a:spcBef>
              <a:spcAft>
                <a:spcPts val="0"/>
              </a:spcAft>
              <a:buSzPts val="2000"/>
              <a:buNone/>
            </a:pPr>
            <a:r>
              <a:t/>
            </a:r>
            <a:endParaRPr/>
          </a:p>
        </p:txBody>
      </p:sp>
      <p:pic>
        <p:nvPicPr>
          <p:cNvPr id="276" name="Google Shape;276;p17"/>
          <p:cNvPicPr preferRelativeResize="0"/>
          <p:nvPr/>
        </p:nvPicPr>
        <p:blipFill rotWithShape="1">
          <a:blip r:embed="rId3">
            <a:alphaModFix/>
          </a:blip>
          <a:srcRect b="0" l="0" r="0" t="0"/>
          <a:stretch/>
        </p:blipFill>
        <p:spPr>
          <a:xfrm>
            <a:off x="9513" y="2631225"/>
            <a:ext cx="5838825" cy="1257300"/>
          </a:xfrm>
          <a:prstGeom prst="rect">
            <a:avLst/>
          </a:prstGeom>
          <a:noFill/>
          <a:ln>
            <a:noFill/>
          </a:ln>
        </p:spPr>
      </p:pic>
      <p:pic>
        <p:nvPicPr>
          <p:cNvPr id="277" name="Google Shape;277;p17"/>
          <p:cNvPicPr preferRelativeResize="0"/>
          <p:nvPr/>
        </p:nvPicPr>
        <p:blipFill rotWithShape="1">
          <a:blip r:embed="rId4">
            <a:alphaModFix/>
          </a:blip>
          <a:srcRect b="0" l="0" r="0" t="0"/>
          <a:stretch/>
        </p:blipFill>
        <p:spPr>
          <a:xfrm>
            <a:off x="-12" y="1640625"/>
            <a:ext cx="5857875" cy="990600"/>
          </a:xfrm>
          <a:prstGeom prst="rect">
            <a:avLst/>
          </a:prstGeom>
          <a:noFill/>
          <a:ln>
            <a:noFill/>
          </a:ln>
        </p:spPr>
      </p:pic>
      <p:pic>
        <p:nvPicPr>
          <p:cNvPr id="278" name="Google Shape;278;p17"/>
          <p:cNvPicPr preferRelativeResize="0"/>
          <p:nvPr/>
        </p:nvPicPr>
        <p:blipFill rotWithShape="1">
          <a:blip r:embed="rId5">
            <a:alphaModFix/>
          </a:blip>
          <a:srcRect b="0" l="0" r="0" t="0"/>
          <a:stretch/>
        </p:blipFill>
        <p:spPr>
          <a:xfrm>
            <a:off x="5929800" y="1525775"/>
            <a:ext cx="5791200" cy="4762500"/>
          </a:xfrm>
          <a:prstGeom prst="rect">
            <a:avLst/>
          </a:prstGeom>
          <a:noFill/>
          <a:ln>
            <a:noFill/>
          </a:ln>
        </p:spPr>
      </p:pic>
      <p:pic>
        <p:nvPicPr>
          <p:cNvPr id="279" name="Google Shape;279;p17"/>
          <p:cNvPicPr preferRelativeResize="0"/>
          <p:nvPr/>
        </p:nvPicPr>
        <p:blipFill rotWithShape="1">
          <a:blip r:embed="rId6">
            <a:alphaModFix/>
          </a:blip>
          <a:srcRect b="45912" l="0" r="0" t="0"/>
          <a:stretch/>
        </p:blipFill>
        <p:spPr>
          <a:xfrm>
            <a:off x="52375" y="3751894"/>
            <a:ext cx="5753100" cy="27458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4" name="Shape 284"/>
        <p:cNvGrpSpPr/>
        <p:nvPr/>
      </p:nvGrpSpPr>
      <p:grpSpPr>
        <a:xfrm>
          <a:off x="0" y="0"/>
          <a:ext cx="0" cy="0"/>
          <a:chOff x="0" y="0"/>
          <a:chExt cx="0" cy="0"/>
        </a:xfrm>
      </p:grpSpPr>
      <p:pic>
        <p:nvPicPr>
          <p:cNvPr id="285" name="Google Shape;285;p18"/>
          <p:cNvPicPr preferRelativeResize="0"/>
          <p:nvPr/>
        </p:nvPicPr>
        <p:blipFill rotWithShape="1">
          <a:blip r:embed="rId3">
            <a:alphaModFix/>
          </a:blip>
          <a:srcRect b="0" l="0" r="0" t="0"/>
          <a:stretch/>
        </p:blipFill>
        <p:spPr>
          <a:xfrm>
            <a:off x="3099100" y="1335324"/>
            <a:ext cx="5800725" cy="4943475"/>
          </a:xfrm>
          <a:prstGeom prst="rect">
            <a:avLst/>
          </a:prstGeom>
          <a:noFill/>
          <a:ln>
            <a:noFill/>
          </a:ln>
        </p:spPr>
      </p:pic>
      <p:sp>
        <p:nvSpPr>
          <p:cNvPr id="286" name="Google Shape;286;p18"/>
          <p:cNvSpPr txBox="1"/>
          <p:nvPr>
            <p:ph idx="1" type="body"/>
          </p:nvPr>
        </p:nvSpPr>
        <p:spPr>
          <a:xfrm>
            <a:off x="548783" y="975605"/>
            <a:ext cx="11076300" cy="49068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500"/>
              </a:spcBef>
              <a:spcAft>
                <a:spcPts val="0"/>
              </a:spcAft>
              <a:buSzPts val="2000"/>
              <a:buNone/>
            </a:pPr>
            <a:r>
              <a:rPr lang="en-US"/>
              <a:t>Lenovo is with great </a:t>
            </a:r>
            <a:r>
              <a:rPr b="1" lang="en-US"/>
              <a:t>social responsibility</a:t>
            </a:r>
            <a:r>
              <a:rPr lang="en-US"/>
              <a:t> and cares </a:t>
            </a:r>
            <a:r>
              <a:rPr b="1" lang="en-US"/>
              <a:t>humanity</a:t>
            </a:r>
            <a:r>
              <a:rPr lang="en-US"/>
              <a:t>. This makes the employees feel proud of the company.</a:t>
            </a:r>
            <a:endParaRPr/>
          </a:p>
          <a:p>
            <a:pPr indent="0" lvl="0" marL="0" rtl="0" algn="l">
              <a:lnSpc>
                <a:spcPct val="90000"/>
              </a:lnSpc>
              <a:spcBef>
                <a:spcPts val="500"/>
              </a:spcBef>
              <a:spcAft>
                <a:spcPts val="0"/>
              </a:spcAft>
              <a:buSzPts val="2000"/>
              <a:buNone/>
            </a:pPr>
            <a:r>
              <a:t/>
            </a:r>
            <a:endParaRPr/>
          </a:p>
        </p:txBody>
      </p:sp>
      <p:sp>
        <p:nvSpPr>
          <p:cNvPr id="287" name="Google Shape;287;p18"/>
          <p:cNvSpPr txBox="1"/>
          <p:nvPr>
            <p:ph type="title"/>
          </p:nvPr>
        </p:nvSpPr>
        <p:spPr>
          <a:xfrm>
            <a:off x="557858" y="454499"/>
            <a:ext cx="11076300" cy="5211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3200"/>
              <a:buNone/>
            </a:pPr>
            <a:r>
              <a:rPr lang="en-US"/>
              <a:t>Twitter Analysis - Findings</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2" name="Shape 292"/>
        <p:cNvGrpSpPr/>
        <p:nvPr/>
      </p:nvGrpSpPr>
      <p:grpSpPr>
        <a:xfrm>
          <a:off x="0" y="0"/>
          <a:ext cx="0" cy="0"/>
          <a:chOff x="0" y="0"/>
          <a:chExt cx="0" cy="0"/>
        </a:xfrm>
      </p:grpSpPr>
      <p:sp>
        <p:nvSpPr>
          <p:cNvPr id="293" name="Google Shape;293;p19"/>
          <p:cNvSpPr txBox="1"/>
          <p:nvPr>
            <p:ph type="title"/>
          </p:nvPr>
        </p:nvSpPr>
        <p:spPr>
          <a:xfrm>
            <a:off x="548783" y="403624"/>
            <a:ext cx="11076300" cy="5211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3200"/>
              <a:buNone/>
            </a:pPr>
            <a:r>
              <a:rPr lang="en-US"/>
              <a:t>Twitter Analysis - Findings</a:t>
            </a:r>
            <a:endParaRPr/>
          </a:p>
        </p:txBody>
      </p:sp>
      <p:sp>
        <p:nvSpPr>
          <p:cNvPr id="294" name="Google Shape;294;p19"/>
          <p:cNvSpPr txBox="1"/>
          <p:nvPr>
            <p:ph idx="1" type="body"/>
          </p:nvPr>
        </p:nvSpPr>
        <p:spPr>
          <a:xfrm>
            <a:off x="557858" y="862955"/>
            <a:ext cx="11076300" cy="49068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500"/>
              </a:spcBef>
              <a:spcAft>
                <a:spcPts val="0"/>
              </a:spcAft>
              <a:buSzPts val="2000"/>
              <a:buNone/>
            </a:pPr>
            <a:r>
              <a:rPr lang="en-US"/>
              <a:t>The </a:t>
            </a:r>
            <a:r>
              <a:rPr b="1" lang="en-US"/>
              <a:t>teams</a:t>
            </a:r>
            <a:r>
              <a:rPr lang="en-US"/>
              <a:t> are great in Lenovo.</a:t>
            </a:r>
            <a:endParaRPr/>
          </a:p>
          <a:p>
            <a:pPr indent="0" lvl="0" marL="0" rtl="0" algn="l">
              <a:lnSpc>
                <a:spcPct val="90000"/>
              </a:lnSpc>
              <a:spcBef>
                <a:spcPts val="500"/>
              </a:spcBef>
              <a:spcAft>
                <a:spcPts val="0"/>
              </a:spcAft>
              <a:buSzPts val="2000"/>
              <a:buNone/>
            </a:pPr>
            <a:r>
              <a:t/>
            </a:r>
            <a:endParaRPr/>
          </a:p>
          <a:p>
            <a:pPr indent="0" lvl="0" marL="0" rtl="0" algn="l">
              <a:lnSpc>
                <a:spcPct val="90000"/>
              </a:lnSpc>
              <a:spcBef>
                <a:spcPts val="500"/>
              </a:spcBef>
              <a:spcAft>
                <a:spcPts val="0"/>
              </a:spcAft>
              <a:buSzPts val="2000"/>
              <a:buNone/>
            </a:pPr>
            <a:r>
              <a:t/>
            </a:r>
            <a:endParaRPr/>
          </a:p>
        </p:txBody>
      </p:sp>
      <p:pic>
        <p:nvPicPr>
          <p:cNvPr id="295" name="Google Shape;295;p19"/>
          <p:cNvPicPr preferRelativeResize="0"/>
          <p:nvPr/>
        </p:nvPicPr>
        <p:blipFill rotWithShape="1">
          <a:blip r:embed="rId3">
            <a:alphaModFix/>
          </a:blip>
          <a:srcRect b="0" l="0" r="0" t="0"/>
          <a:stretch/>
        </p:blipFill>
        <p:spPr>
          <a:xfrm>
            <a:off x="314825" y="5599899"/>
            <a:ext cx="5528324" cy="988525"/>
          </a:xfrm>
          <a:prstGeom prst="rect">
            <a:avLst/>
          </a:prstGeom>
          <a:noFill/>
          <a:ln>
            <a:noFill/>
          </a:ln>
        </p:spPr>
      </p:pic>
      <p:pic>
        <p:nvPicPr>
          <p:cNvPr id="296" name="Google Shape;296;p19"/>
          <p:cNvPicPr preferRelativeResize="0"/>
          <p:nvPr/>
        </p:nvPicPr>
        <p:blipFill rotWithShape="1">
          <a:blip r:embed="rId4">
            <a:alphaModFix/>
          </a:blip>
          <a:srcRect b="0" l="0" r="0" t="0"/>
          <a:stretch/>
        </p:blipFill>
        <p:spPr>
          <a:xfrm>
            <a:off x="314813" y="1246963"/>
            <a:ext cx="5724525" cy="4352925"/>
          </a:xfrm>
          <a:prstGeom prst="rect">
            <a:avLst/>
          </a:prstGeom>
          <a:noFill/>
          <a:ln>
            <a:noFill/>
          </a:ln>
        </p:spPr>
      </p:pic>
      <p:pic>
        <p:nvPicPr>
          <p:cNvPr id="297" name="Google Shape;297;p19"/>
          <p:cNvPicPr preferRelativeResize="0"/>
          <p:nvPr/>
        </p:nvPicPr>
        <p:blipFill rotWithShape="1">
          <a:blip r:embed="rId5">
            <a:alphaModFix/>
          </a:blip>
          <a:srcRect b="0" l="0" r="0" t="0"/>
          <a:stretch/>
        </p:blipFill>
        <p:spPr>
          <a:xfrm>
            <a:off x="6039338" y="403613"/>
            <a:ext cx="5819775" cy="4543425"/>
          </a:xfrm>
          <a:prstGeom prst="rect">
            <a:avLst/>
          </a:prstGeom>
          <a:noFill/>
          <a:ln>
            <a:noFill/>
          </a:ln>
        </p:spPr>
      </p:pic>
      <p:pic>
        <p:nvPicPr>
          <p:cNvPr id="298" name="Google Shape;298;p19"/>
          <p:cNvPicPr preferRelativeResize="0"/>
          <p:nvPr/>
        </p:nvPicPr>
        <p:blipFill rotWithShape="1">
          <a:blip r:embed="rId6">
            <a:alphaModFix/>
          </a:blip>
          <a:srcRect b="0" l="0" r="0" t="0"/>
          <a:stretch/>
        </p:blipFill>
        <p:spPr>
          <a:xfrm>
            <a:off x="6149163" y="1740238"/>
            <a:ext cx="5876925" cy="42386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3" name="Shape 303"/>
        <p:cNvGrpSpPr/>
        <p:nvPr/>
      </p:nvGrpSpPr>
      <p:grpSpPr>
        <a:xfrm>
          <a:off x="0" y="0"/>
          <a:ext cx="0" cy="0"/>
          <a:chOff x="0" y="0"/>
          <a:chExt cx="0" cy="0"/>
        </a:xfrm>
      </p:grpSpPr>
      <p:sp>
        <p:nvSpPr>
          <p:cNvPr id="304" name="Google Shape;304;p20"/>
          <p:cNvSpPr txBox="1"/>
          <p:nvPr>
            <p:ph type="title"/>
          </p:nvPr>
        </p:nvSpPr>
        <p:spPr>
          <a:xfrm>
            <a:off x="548783" y="403624"/>
            <a:ext cx="11076300" cy="5211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3200"/>
              <a:buNone/>
            </a:pPr>
            <a:r>
              <a:rPr lang="en-US"/>
              <a:t>Twitter Analysis - Findings</a:t>
            </a:r>
            <a:endParaRPr/>
          </a:p>
        </p:txBody>
      </p:sp>
      <p:sp>
        <p:nvSpPr>
          <p:cNvPr id="305" name="Google Shape;305;p20"/>
          <p:cNvSpPr txBox="1"/>
          <p:nvPr>
            <p:ph idx="1" type="body"/>
          </p:nvPr>
        </p:nvSpPr>
        <p:spPr>
          <a:xfrm>
            <a:off x="557858" y="862955"/>
            <a:ext cx="11076300" cy="49068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500"/>
              </a:spcBef>
              <a:spcAft>
                <a:spcPts val="0"/>
              </a:spcAft>
              <a:buSzPts val="2000"/>
              <a:buNone/>
            </a:pPr>
            <a:r>
              <a:rPr lang="en-US"/>
              <a:t>The </a:t>
            </a:r>
            <a:r>
              <a:rPr b="1" lang="en-US"/>
              <a:t>colleagues &amp; leaders</a:t>
            </a:r>
            <a:r>
              <a:rPr lang="en-US"/>
              <a:t> are great in Lenovo.</a:t>
            </a:r>
            <a:endParaRPr/>
          </a:p>
          <a:p>
            <a:pPr indent="0" lvl="0" marL="0" rtl="0" algn="l">
              <a:lnSpc>
                <a:spcPct val="90000"/>
              </a:lnSpc>
              <a:spcBef>
                <a:spcPts val="500"/>
              </a:spcBef>
              <a:spcAft>
                <a:spcPts val="0"/>
              </a:spcAft>
              <a:buSzPts val="2000"/>
              <a:buNone/>
            </a:pPr>
            <a:r>
              <a:t/>
            </a:r>
            <a:endParaRPr/>
          </a:p>
          <a:p>
            <a:pPr indent="0" lvl="0" marL="0" rtl="0" algn="l">
              <a:lnSpc>
                <a:spcPct val="90000"/>
              </a:lnSpc>
              <a:spcBef>
                <a:spcPts val="500"/>
              </a:spcBef>
              <a:spcAft>
                <a:spcPts val="0"/>
              </a:spcAft>
              <a:buSzPts val="2000"/>
              <a:buNone/>
            </a:pPr>
            <a:r>
              <a:t/>
            </a:r>
            <a:endParaRPr/>
          </a:p>
        </p:txBody>
      </p:sp>
      <p:pic>
        <p:nvPicPr>
          <p:cNvPr id="306" name="Google Shape;306;p20"/>
          <p:cNvPicPr preferRelativeResize="0"/>
          <p:nvPr/>
        </p:nvPicPr>
        <p:blipFill rotWithShape="1">
          <a:blip r:embed="rId3">
            <a:alphaModFix/>
          </a:blip>
          <a:srcRect b="0" l="0" r="0" t="0"/>
          <a:stretch/>
        </p:blipFill>
        <p:spPr>
          <a:xfrm>
            <a:off x="67338" y="1339138"/>
            <a:ext cx="5800725" cy="1381125"/>
          </a:xfrm>
          <a:prstGeom prst="rect">
            <a:avLst/>
          </a:prstGeom>
          <a:noFill/>
          <a:ln>
            <a:noFill/>
          </a:ln>
        </p:spPr>
      </p:pic>
      <p:pic>
        <p:nvPicPr>
          <p:cNvPr id="307" name="Google Shape;307;p20"/>
          <p:cNvPicPr preferRelativeResize="0"/>
          <p:nvPr/>
        </p:nvPicPr>
        <p:blipFill rotWithShape="1">
          <a:blip r:embed="rId4">
            <a:alphaModFix/>
          </a:blip>
          <a:srcRect b="0" l="0" r="0" t="0"/>
          <a:stretch/>
        </p:blipFill>
        <p:spPr>
          <a:xfrm>
            <a:off x="152400" y="3912425"/>
            <a:ext cx="5810250" cy="1257300"/>
          </a:xfrm>
          <a:prstGeom prst="rect">
            <a:avLst/>
          </a:prstGeom>
          <a:noFill/>
          <a:ln>
            <a:noFill/>
          </a:ln>
        </p:spPr>
      </p:pic>
      <p:pic>
        <p:nvPicPr>
          <p:cNvPr id="308" name="Google Shape;308;p20"/>
          <p:cNvPicPr preferRelativeResize="0"/>
          <p:nvPr/>
        </p:nvPicPr>
        <p:blipFill rotWithShape="1">
          <a:blip r:embed="rId5">
            <a:alphaModFix/>
          </a:blip>
          <a:srcRect b="0" l="0" r="0" t="0"/>
          <a:stretch/>
        </p:blipFill>
        <p:spPr>
          <a:xfrm>
            <a:off x="152400" y="2821050"/>
            <a:ext cx="5810250" cy="990600"/>
          </a:xfrm>
          <a:prstGeom prst="rect">
            <a:avLst/>
          </a:prstGeom>
          <a:noFill/>
          <a:ln>
            <a:noFill/>
          </a:ln>
        </p:spPr>
      </p:pic>
      <p:pic>
        <p:nvPicPr>
          <p:cNvPr id="309" name="Google Shape;309;p20"/>
          <p:cNvPicPr preferRelativeResize="0"/>
          <p:nvPr/>
        </p:nvPicPr>
        <p:blipFill rotWithShape="1">
          <a:blip r:embed="rId6">
            <a:alphaModFix/>
          </a:blip>
          <a:srcRect b="0" l="0" r="0" t="0"/>
          <a:stretch/>
        </p:blipFill>
        <p:spPr>
          <a:xfrm>
            <a:off x="6165625" y="129463"/>
            <a:ext cx="5905500" cy="3800475"/>
          </a:xfrm>
          <a:prstGeom prst="rect">
            <a:avLst/>
          </a:prstGeom>
          <a:noFill/>
          <a:ln>
            <a:noFill/>
          </a:ln>
        </p:spPr>
      </p:pic>
      <p:pic>
        <p:nvPicPr>
          <p:cNvPr id="310" name="Google Shape;310;p20"/>
          <p:cNvPicPr preferRelativeResize="0"/>
          <p:nvPr/>
        </p:nvPicPr>
        <p:blipFill rotWithShape="1">
          <a:blip r:embed="rId7">
            <a:alphaModFix/>
          </a:blip>
          <a:srcRect b="0" l="0" r="0" t="0"/>
          <a:stretch/>
        </p:blipFill>
        <p:spPr>
          <a:xfrm>
            <a:off x="176200" y="4968463"/>
            <a:ext cx="5762625" cy="1514475"/>
          </a:xfrm>
          <a:prstGeom prst="rect">
            <a:avLst/>
          </a:prstGeom>
          <a:noFill/>
          <a:ln>
            <a:noFill/>
          </a:ln>
        </p:spPr>
      </p:pic>
      <p:pic>
        <p:nvPicPr>
          <p:cNvPr id="311" name="Google Shape;311;p20"/>
          <p:cNvPicPr preferRelativeResize="0"/>
          <p:nvPr/>
        </p:nvPicPr>
        <p:blipFill rotWithShape="1">
          <a:blip r:embed="rId8">
            <a:alphaModFix/>
          </a:blip>
          <a:srcRect b="0" l="0" r="0" t="0"/>
          <a:stretch/>
        </p:blipFill>
        <p:spPr>
          <a:xfrm>
            <a:off x="6175150" y="1133475"/>
            <a:ext cx="5886450" cy="4591050"/>
          </a:xfrm>
          <a:prstGeom prst="rect">
            <a:avLst/>
          </a:prstGeom>
          <a:noFill/>
          <a:ln>
            <a:noFill/>
          </a:ln>
        </p:spPr>
      </p:pic>
      <p:pic>
        <p:nvPicPr>
          <p:cNvPr id="312" name="Google Shape;312;p20"/>
          <p:cNvPicPr preferRelativeResize="0"/>
          <p:nvPr/>
        </p:nvPicPr>
        <p:blipFill rotWithShape="1">
          <a:blip r:embed="rId9">
            <a:alphaModFix/>
          </a:blip>
          <a:srcRect b="0" l="0" r="0" t="0"/>
          <a:stretch/>
        </p:blipFill>
        <p:spPr>
          <a:xfrm>
            <a:off x="6305550" y="2267513"/>
            <a:ext cx="5886450" cy="3952875"/>
          </a:xfrm>
          <a:prstGeom prst="rect">
            <a:avLst/>
          </a:prstGeom>
          <a:noFill/>
          <a:ln>
            <a:noFill/>
          </a:ln>
        </p:spPr>
      </p:pic>
      <p:pic>
        <p:nvPicPr>
          <p:cNvPr id="313" name="Google Shape;313;p20"/>
          <p:cNvPicPr preferRelativeResize="0"/>
          <p:nvPr/>
        </p:nvPicPr>
        <p:blipFill rotWithShape="1">
          <a:blip r:embed="rId10">
            <a:alphaModFix/>
          </a:blip>
          <a:srcRect b="73116" l="0" r="0" t="0"/>
          <a:stretch/>
        </p:blipFill>
        <p:spPr>
          <a:xfrm>
            <a:off x="6305550" y="3110541"/>
            <a:ext cx="5886450" cy="1257300"/>
          </a:xfrm>
          <a:prstGeom prst="rect">
            <a:avLst/>
          </a:prstGeom>
          <a:noFill/>
          <a:ln>
            <a:noFill/>
          </a:ln>
        </p:spPr>
      </p:pic>
      <p:pic>
        <p:nvPicPr>
          <p:cNvPr id="314" name="Google Shape;314;p20"/>
          <p:cNvPicPr preferRelativeResize="0"/>
          <p:nvPr/>
        </p:nvPicPr>
        <p:blipFill rotWithShape="1">
          <a:blip r:embed="rId11">
            <a:alphaModFix/>
          </a:blip>
          <a:srcRect b="45950" l="0" r="0" t="0"/>
          <a:stretch/>
        </p:blipFill>
        <p:spPr>
          <a:xfrm>
            <a:off x="6305550" y="4326775"/>
            <a:ext cx="5886450" cy="2337250"/>
          </a:xfrm>
          <a:prstGeom prst="rect">
            <a:avLst/>
          </a:prstGeom>
          <a:noFill/>
          <a:ln>
            <a:noFill/>
          </a:ln>
        </p:spPr>
      </p:pic>
      <p:pic>
        <p:nvPicPr>
          <p:cNvPr id="315" name="Google Shape;315;p20"/>
          <p:cNvPicPr preferRelativeResize="0"/>
          <p:nvPr/>
        </p:nvPicPr>
        <p:blipFill rotWithShape="1">
          <a:blip r:embed="rId12">
            <a:alphaModFix/>
          </a:blip>
          <a:srcRect b="47461" l="0" r="0" t="0"/>
          <a:stretch/>
        </p:blipFill>
        <p:spPr>
          <a:xfrm>
            <a:off x="6305550" y="5435925"/>
            <a:ext cx="5886450" cy="13811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6" name="Shape 156"/>
        <p:cNvGrpSpPr/>
        <p:nvPr/>
      </p:nvGrpSpPr>
      <p:grpSpPr>
        <a:xfrm>
          <a:off x="0" y="0"/>
          <a:ext cx="0" cy="0"/>
          <a:chOff x="0" y="0"/>
          <a:chExt cx="0" cy="0"/>
        </a:xfrm>
      </p:grpSpPr>
      <p:sp>
        <p:nvSpPr>
          <p:cNvPr id="157" name="Google Shape;157;p2"/>
          <p:cNvSpPr txBox="1"/>
          <p:nvPr>
            <p:ph idx="1" type="body"/>
          </p:nvPr>
        </p:nvSpPr>
        <p:spPr>
          <a:xfrm>
            <a:off x="302875" y="437900"/>
            <a:ext cx="4918200" cy="5654700"/>
          </a:xfrm>
          <a:prstGeom prst="rect">
            <a:avLst/>
          </a:prstGeom>
          <a:noFill/>
          <a:ln>
            <a:noFill/>
          </a:ln>
        </p:spPr>
        <p:txBody>
          <a:bodyPr anchorCtr="0" anchor="t" bIns="0" lIns="0" spcFirstLastPara="1" rIns="0" wrap="square" tIns="0">
            <a:normAutofit/>
          </a:bodyPr>
          <a:lstStyle/>
          <a:p>
            <a:pPr indent="0" lvl="0" marL="0" rtl="0" algn="ctr">
              <a:lnSpc>
                <a:spcPct val="90000"/>
              </a:lnSpc>
              <a:spcBef>
                <a:spcPts val="0"/>
              </a:spcBef>
              <a:spcAft>
                <a:spcPts val="0"/>
              </a:spcAft>
              <a:buClr>
                <a:schemeClr val="dk1"/>
              </a:buClr>
              <a:buSzPts val="4000"/>
              <a:buNone/>
            </a:pPr>
            <a:r>
              <a:rPr lang="en-US" sz="4000" u="sng">
                <a:latin typeface="Gill Sans"/>
                <a:ea typeface="Gill Sans"/>
                <a:cs typeface="Gill Sans"/>
                <a:sym typeface="Gill Sans"/>
              </a:rPr>
              <a:t>Agenda</a:t>
            </a:r>
            <a:endParaRPr/>
          </a:p>
          <a:p>
            <a:pPr indent="-330200" lvl="0" marL="457200" rtl="0" algn="l">
              <a:lnSpc>
                <a:spcPct val="90000"/>
              </a:lnSpc>
              <a:spcBef>
                <a:spcPts val="500"/>
              </a:spcBef>
              <a:spcAft>
                <a:spcPts val="0"/>
              </a:spcAft>
              <a:buClr>
                <a:schemeClr val="dk1"/>
              </a:buClr>
              <a:buSzPts val="2000"/>
              <a:buFont typeface="Calibri"/>
              <a:buNone/>
            </a:pPr>
            <a:r>
              <a:t/>
            </a:r>
            <a:endParaRPr>
              <a:latin typeface="Gill Sans"/>
              <a:ea typeface="Gill Sans"/>
              <a:cs typeface="Gill Sans"/>
              <a:sym typeface="Gill Sans"/>
            </a:endParaRPr>
          </a:p>
          <a:p>
            <a:pPr indent="-457200" lvl="0" marL="457200" rtl="0" algn="l">
              <a:lnSpc>
                <a:spcPct val="90000"/>
              </a:lnSpc>
              <a:spcBef>
                <a:spcPts val="500"/>
              </a:spcBef>
              <a:spcAft>
                <a:spcPts val="0"/>
              </a:spcAft>
              <a:buClr>
                <a:schemeClr val="dk1"/>
              </a:buClr>
              <a:buSzPts val="2000"/>
              <a:buFont typeface="Calibri"/>
              <a:buAutoNum type="arabicPeriod"/>
            </a:pPr>
            <a:r>
              <a:rPr lang="en-US">
                <a:latin typeface="Gill Sans"/>
                <a:ea typeface="Gill Sans"/>
                <a:cs typeface="Gill Sans"/>
                <a:sym typeface="Gill Sans"/>
              </a:rPr>
              <a:t>Project Objective and Scope</a:t>
            </a:r>
            <a:endParaRPr>
              <a:latin typeface="Gill Sans"/>
              <a:ea typeface="Gill Sans"/>
              <a:cs typeface="Gill Sans"/>
              <a:sym typeface="Gill Sans"/>
            </a:endParaRPr>
          </a:p>
          <a:p>
            <a:pPr indent="0" lvl="0" marL="171450" rtl="0" algn="l">
              <a:lnSpc>
                <a:spcPct val="90000"/>
              </a:lnSpc>
              <a:spcBef>
                <a:spcPts val="500"/>
              </a:spcBef>
              <a:spcAft>
                <a:spcPts val="0"/>
              </a:spcAft>
              <a:buSzPts val="2000"/>
              <a:buNone/>
            </a:pPr>
            <a:r>
              <a:t/>
            </a:r>
            <a:endParaRPr>
              <a:latin typeface="Gill Sans"/>
              <a:ea typeface="Gill Sans"/>
              <a:cs typeface="Gill Sans"/>
              <a:sym typeface="Gill Sans"/>
            </a:endParaRPr>
          </a:p>
          <a:p>
            <a:pPr indent="-457200" lvl="0" marL="457200" rtl="0" algn="l">
              <a:lnSpc>
                <a:spcPct val="90000"/>
              </a:lnSpc>
              <a:spcBef>
                <a:spcPts val="500"/>
              </a:spcBef>
              <a:spcAft>
                <a:spcPts val="0"/>
              </a:spcAft>
              <a:buClr>
                <a:schemeClr val="dk1"/>
              </a:buClr>
              <a:buSzPts val="2000"/>
              <a:buFont typeface="Calibri"/>
              <a:buAutoNum type="arabicPeriod"/>
            </a:pPr>
            <a:r>
              <a:rPr lang="en-US">
                <a:latin typeface="Gill Sans"/>
                <a:ea typeface="Gill Sans"/>
                <a:cs typeface="Gill Sans"/>
                <a:sym typeface="Gill Sans"/>
              </a:rPr>
              <a:t>Sentiment Analysis (Glassdoor &amp; Indeed)</a:t>
            </a:r>
            <a:endParaRPr>
              <a:latin typeface="Gill Sans"/>
              <a:ea typeface="Gill Sans"/>
              <a:cs typeface="Gill Sans"/>
              <a:sym typeface="Gill Sans"/>
            </a:endParaRPr>
          </a:p>
          <a:p>
            <a:pPr indent="0" lvl="0" marL="171450" rtl="0" algn="l">
              <a:lnSpc>
                <a:spcPct val="90000"/>
              </a:lnSpc>
              <a:spcBef>
                <a:spcPts val="500"/>
              </a:spcBef>
              <a:spcAft>
                <a:spcPts val="0"/>
              </a:spcAft>
              <a:buSzPts val="2000"/>
              <a:buNone/>
            </a:pPr>
            <a:r>
              <a:t/>
            </a:r>
            <a:endParaRPr>
              <a:latin typeface="Gill Sans"/>
              <a:ea typeface="Gill Sans"/>
              <a:cs typeface="Gill Sans"/>
              <a:sym typeface="Gill Sans"/>
            </a:endParaRPr>
          </a:p>
          <a:p>
            <a:pPr indent="-457200" lvl="0" marL="457200" rtl="0" algn="l">
              <a:lnSpc>
                <a:spcPct val="90000"/>
              </a:lnSpc>
              <a:spcBef>
                <a:spcPts val="500"/>
              </a:spcBef>
              <a:spcAft>
                <a:spcPts val="0"/>
              </a:spcAft>
              <a:buSzPts val="2000"/>
              <a:buFont typeface="Gill Sans"/>
              <a:buAutoNum type="arabicPeriod"/>
            </a:pPr>
            <a:r>
              <a:rPr lang="en-US">
                <a:latin typeface="Gill Sans"/>
                <a:ea typeface="Gill Sans"/>
                <a:cs typeface="Gill Sans"/>
                <a:sym typeface="Gill Sans"/>
              </a:rPr>
              <a:t>Twitter Analysis</a:t>
            </a:r>
            <a:endParaRPr>
              <a:latin typeface="Gill Sans"/>
              <a:ea typeface="Gill Sans"/>
              <a:cs typeface="Gill Sans"/>
              <a:sym typeface="Gill Sans"/>
            </a:endParaRPr>
          </a:p>
          <a:p>
            <a:pPr indent="0" lvl="0" marL="171450" rtl="0" algn="l">
              <a:lnSpc>
                <a:spcPct val="90000"/>
              </a:lnSpc>
              <a:spcBef>
                <a:spcPts val="500"/>
              </a:spcBef>
              <a:spcAft>
                <a:spcPts val="0"/>
              </a:spcAft>
              <a:buSzPts val="2000"/>
              <a:buNone/>
            </a:pPr>
            <a:r>
              <a:t/>
            </a:r>
            <a:endParaRPr>
              <a:latin typeface="Gill Sans"/>
              <a:ea typeface="Gill Sans"/>
              <a:cs typeface="Gill Sans"/>
              <a:sym typeface="Gill Sans"/>
            </a:endParaRPr>
          </a:p>
          <a:p>
            <a:pPr indent="-457200" lvl="0" marL="457200" rtl="0" algn="l">
              <a:lnSpc>
                <a:spcPct val="90000"/>
              </a:lnSpc>
              <a:spcBef>
                <a:spcPts val="500"/>
              </a:spcBef>
              <a:spcAft>
                <a:spcPts val="0"/>
              </a:spcAft>
              <a:buClr>
                <a:schemeClr val="dk1"/>
              </a:buClr>
              <a:buSzPts val="2000"/>
              <a:buFont typeface="Calibri"/>
              <a:buAutoNum type="arabicPeriod"/>
            </a:pPr>
            <a:r>
              <a:rPr lang="en-US">
                <a:latin typeface="Gill Sans"/>
                <a:ea typeface="Gill Sans"/>
                <a:cs typeface="Gill Sans"/>
                <a:sym typeface="Gill Sans"/>
              </a:rPr>
              <a:t>Questionnaire (Generational View)</a:t>
            </a:r>
            <a:endParaRPr>
              <a:latin typeface="Gill Sans"/>
              <a:ea typeface="Gill Sans"/>
              <a:cs typeface="Gill Sans"/>
              <a:sym typeface="Gill Sans"/>
            </a:endParaRPr>
          </a:p>
          <a:p>
            <a:pPr indent="0" lvl="0" marL="171450" rtl="0" algn="l">
              <a:lnSpc>
                <a:spcPct val="90000"/>
              </a:lnSpc>
              <a:spcBef>
                <a:spcPts val="500"/>
              </a:spcBef>
              <a:spcAft>
                <a:spcPts val="0"/>
              </a:spcAft>
              <a:buSzPts val="2000"/>
              <a:buNone/>
            </a:pPr>
            <a:r>
              <a:t/>
            </a:r>
            <a:endParaRPr>
              <a:latin typeface="Gill Sans"/>
              <a:ea typeface="Gill Sans"/>
              <a:cs typeface="Gill Sans"/>
              <a:sym typeface="Gill Sans"/>
            </a:endParaRPr>
          </a:p>
          <a:p>
            <a:pPr indent="-171450" lvl="0" marL="171450" rtl="0" algn="l">
              <a:lnSpc>
                <a:spcPct val="100000"/>
              </a:lnSpc>
              <a:spcBef>
                <a:spcPts val="500"/>
              </a:spcBef>
              <a:spcAft>
                <a:spcPts val="0"/>
              </a:spcAft>
              <a:buSzPts val="2000"/>
              <a:buFont typeface="Gill Sans"/>
              <a:buAutoNum type="arabicPeriod"/>
            </a:pPr>
            <a:r>
              <a:rPr lang="en-US">
                <a:latin typeface="Gill Sans"/>
                <a:ea typeface="Gill Sans"/>
                <a:cs typeface="Gill Sans"/>
                <a:sym typeface="Gill Sans"/>
              </a:rPr>
              <a:t>    Chinese Analysis</a:t>
            </a:r>
            <a:endParaRPr>
              <a:latin typeface="Gill Sans"/>
              <a:ea typeface="Gill Sans"/>
              <a:cs typeface="Gill Sans"/>
              <a:sym typeface="Gill Sans"/>
            </a:endParaRPr>
          </a:p>
          <a:p>
            <a:pPr indent="-330200" lvl="0" marL="457200" rtl="0" algn="l">
              <a:lnSpc>
                <a:spcPct val="90000"/>
              </a:lnSpc>
              <a:spcBef>
                <a:spcPts val="500"/>
              </a:spcBef>
              <a:spcAft>
                <a:spcPts val="0"/>
              </a:spcAft>
              <a:buClr>
                <a:schemeClr val="dk1"/>
              </a:buClr>
              <a:buSzPts val="2000"/>
              <a:buFont typeface="Calibri"/>
              <a:buNone/>
            </a:pPr>
            <a:r>
              <a:t/>
            </a:r>
            <a:endParaRPr>
              <a:latin typeface="Gill Sans"/>
              <a:ea typeface="Gill Sans"/>
              <a:cs typeface="Gill Sans"/>
              <a:sym typeface="Gill Sans"/>
            </a:endParaRPr>
          </a:p>
          <a:p>
            <a:pPr indent="-457200" lvl="0" marL="457200" rtl="0" algn="l">
              <a:lnSpc>
                <a:spcPct val="90000"/>
              </a:lnSpc>
              <a:spcBef>
                <a:spcPts val="500"/>
              </a:spcBef>
              <a:spcAft>
                <a:spcPts val="0"/>
              </a:spcAft>
              <a:buClr>
                <a:schemeClr val="dk1"/>
              </a:buClr>
              <a:buSzPts val="2000"/>
              <a:buFont typeface="Calibri"/>
              <a:buAutoNum type="arabicPeriod"/>
            </a:pPr>
            <a:r>
              <a:rPr lang="en-US">
                <a:latin typeface="Gill Sans"/>
                <a:ea typeface="Gill Sans"/>
                <a:cs typeface="Gill Sans"/>
                <a:sym typeface="Gill Sans"/>
              </a:rPr>
              <a:t>Advantages &amp; Recommendations</a:t>
            </a:r>
            <a:endParaRPr/>
          </a:p>
          <a:p>
            <a:pPr indent="-330200" lvl="0" marL="457200" rtl="0" algn="l">
              <a:lnSpc>
                <a:spcPct val="90000"/>
              </a:lnSpc>
              <a:spcBef>
                <a:spcPts val="500"/>
              </a:spcBef>
              <a:spcAft>
                <a:spcPts val="0"/>
              </a:spcAft>
              <a:buClr>
                <a:schemeClr val="dk1"/>
              </a:buClr>
              <a:buSzPts val="2000"/>
              <a:buFont typeface="Calibri"/>
              <a:buNone/>
            </a:pPr>
            <a:r>
              <a:t/>
            </a:r>
            <a:endParaRPr>
              <a:latin typeface="Gill Sans"/>
              <a:ea typeface="Gill Sans"/>
              <a:cs typeface="Gill Sans"/>
              <a:sym typeface="Gill Sans"/>
            </a:endParaRPr>
          </a:p>
          <a:p>
            <a:pPr indent="-457200" lvl="0" marL="457200" rtl="0" algn="l">
              <a:lnSpc>
                <a:spcPct val="90000"/>
              </a:lnSpc>
              <a:spcBef>
                <a:spcPts val="500"/>
              </a:spcBef>
              <a:spcAft>
                <a:spcPts val="0"/>
              </a:spcAft>
              <a:buClr>
                <a:schemeClr val="dk1"/>
              </a:buClr>
              <a:buSzPts val="2000"/>
              <a:buFont typeface="Calibri"/>
              <a:buAutoNum type="arabicPeriod"/>
            </a:pPr>
            <a:r>
              <a:rPr lang="en-US">
                <a:latin typeface="Gill Sans"/>
                <a:ea typeface="Gill Sans"/>
                <a:cs typeface="Gill Sans"/>
                <a:sym typeface="Gill Sans"/>
              </a:rPr>
              <a:t>Appendix</a:t>
            </a:r>
            <a:endParaRPr/>
          </a:p>
        </p:txBody>
      </p:sp>
      <p:sp>
        <p:nvSpPr>
          <p:cNvPr id="158" name="Google Shape;158;p2"/>
          <p:cNvSpPr txBox="1"/>
          <p:nvPr>
            <p:ph type="title"/>
          </p:nvPr>
        </p:nvSpPr>
        <p:spPr>
          <a:xfrm>
            <a:off x="6837064" y="402336"/>
            <a:ext cx="4708781" cy="521208"/>
          </a:xfrm>
          <a:prstGeom prst="rect">
            <a:avLst/>
          </a:prstGeom>
          <a:noFill/>
          <a:ln>
            <a:noFill/>
          </a:ln>
        </p:spPr>
        <p:txBody>
          <a:bodyPr anchorCtr="0" anchor="t" bIns="0" lIns="0" spcFirstLastPara="1" rIns="0" wrap="square" tIns="0">
            <a:normAutofit/>
          </a:bodyPr>
          <a:lstStyle/>
          <a:p>
            <a:pPr indent="0" lvl="0" marL="0" rtl="0" algn="l">
              <a:lnSpc>
                <a:spcPct val="100000"/>
              </a:lnSpc>
              <a:spcBef>
                <a:spcPts val="0"/>
              </a:spcBef>
              <a:spcAft>
                <a:spcPts val="0"/>
              </a:spcAft>
              <a:buClr>
                <a:schemeClr val="dk1"/>
              </a:buClr>
              <a:buSzPts val="3200"/>
              <a:buFont typeface="Arial"/>
              <a:buNone/>
            </a:pPr>
            <a:r>
              <a:rPr lang="en-US"/>
              <a:t>ThinkPad X1</a:t>
            </a:r>
            <a:endParaRPr/>
          </a:p>
        </p:txBody>
      </p:sp>
      <p:sp>
        <p:nvSpPr>
          <p:cNvPr id="159" name="Google Shape;159;p2"/>
          <p:cNvSpPr txBox="1"/>
          <p:nvPr>
            <p:ph idx="12" type="sldNum"/>
          </p:nvPr>
        </p:nvSpPr>
        <p:spPr>
          <a:xfrm>
            <a:off x="11752974" y="6473952"/>
            <a:ext cx="439026" cy="155448"/>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SzPts val="1000"/>
              <a:buNone/>
            </a:pPr>
            <a:fld id="{00000000-1234-1234-1234-123412341234}" type="slidenum">
              <a:rPr lang="en-US"/>
              <a:t>‹#›</a:t>
            </a:fld>
            <a:endParaRPr/>
          </a:p>
        </p:txBody>
      </p:sp>
      <p:sp>
        <p:nvSpPr>
          <p:cNvPr id="160" name="Google Shape;160;p2"/>
          <p:cNvSpPr txBox="1"/>
          <p:nvPr/>
        </p:nvSpPr>
        <p:spPr>
          <a:xfrm>
            <a:off x="1397802" y="6473952"/>
            <a:ext cx="4114800" cy="153888"/>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Arial"/>
                <a:ea typeface="Arial"/>
                <a:cs typeface="Arial"/>
                <a:sym typeface="Arial"/>
              </a:rPr>
              <a:t>2020 Lenovo Internal. All rights reserved.</a:t>
            </a:r>
            <a:endParaRPr b="0" i="0" sz="1400" u="none" cap="none" strike="noStrike">
              <a:solidFill>
                <a:srgbClr val="000000"/>
              </a:solidFill>
              <a:latin typeface="Arial"/>
              <a:ea typeface="Arial"/>
              <a:cs typeface="Arial"/>
              <a:sym typeface="Arial"/>
            </a:endParaRPr>
          </a:p>
        </p:txBody>
      </p:sp>
      <p:pic>
        <p:nvPicPr>
          <p:cNvPr id="161" name="Google Shape;161;p2"/>
          <p:cNvPicPr preferRelativeResize="0"/>
          <p:nvPr>
            <p:ph idx="2" type="pic"/>
          </p:nvPr>
        </p:nvPicPr>
        <p:blipFill rotWithShape="1">
          <a:blip r:embed="rId3">
            <a:alphaModFix/>
          </a:blip>
          <a:srcRect b="0" l="0" r="0" t="0"/>
          <a:stretch/>
        </p:blipFill>
        <p:spPr>
          <a:xfrm>
            <a:off x="5620122" y="0"/>
            <a:ext cx="6567488" cy="6858000"/>
          </a:xfrm>
          <a:prstGeom prst="rect">
            <a:avLst/>
          </a:prstGeom>
          <a:solidFill>
            <a:srgbClr val="FF0000"/>
          </a:solidFill>
          <a:ln>
            <a:noFill/>
          </a:ln>
        </p:spPr>
      </p:pic>
      <p:grpSp>
        <p:nvGrpSpPr>
          <p:cNvPr id="162" name="Google Shape;162;p2"/>
          <p:cNvGrpSpPr/>
          <p:nvPr/>
        </p:nvGrpSpPr>
        <p:grpSpPr>
          <a:xfrm>
            <a:off x="555926" y="6428392"/>
            <a:ext cx="734356" cy="245008"/>
            <a:chOff x="547688" y="952500"/>
            <a:chExt cx="12190413" cy="4067175"/>
          </a:xfrm>
        </p:grpSpPr>
        <p:sp>
          <p:nvSpPr>
            <p:cNvPr id="163" name="Google Shape;163;p2"/>
            <p:cNvSpPr/>
            <p:nvPr/>
          </p:nvSpPr>
          <p:spPr>
            <a:xfrm>
              <a:off x="547688" y="952500"/>
              <a:ext cx="12190413" cy="4067175"/>
            </a:xfrm>
            <a:prstGeom prst="rect">
              <a:avLst/>
            </a:prstGeom>
            <a:solidFill>
              <a:srgbClr val="E1140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rgbClr val="000000"/>
                </a:solidFill>
                <a:latin typeface="Arial"/>
                <a:ea typeface="Arial"/>
                <a:cs typeface="Arial"/>
                <a:sym typeface="Arial"/>
              </a:endParaRPr>
            </a:p>
          </p:txBody>
        </p:sp>
        <p:sp>
          <p:nvSpPr>
            <p:cNvPr id="164" name="Google Shape;164;p2"/>
            <p:cNvSpPr/>
            <p:nvPr/>
          </p:nvSpPr>
          <p:spPr>
            <a:xfrm>
              <a:off x="4922838" y="2319338"/>
              <a:ext cx="1571625" cy="1590675"/>
            </a:xfrm>
            <a:custGeom>
              <a:rect b="b" l="l" r="r" t="t"/>
              <a:pathLst>
                <a:path extrusionOk="0" h="834" w="825">
                  <a:moveTo>
                    <a:pt x="492" y="0"/>
                  </a:moveTo>
                  <a:cubicBezTo>
                    <a:pt x="398" y="0"/>
                    <a:pt x="291" y="44"/>
                    <a:pt x="225" y="132"/>
                  </a:cubicBezTo>
                  <a:cubicBezTo>
                    <a:pt x="225" y="132"/>
                    <a:pt x="225" y="132"/>
                    <a:pt x="225" y="132"/>
                  </a:cubicBezTo>
                  <a:cubicBezTo>
                    <a:pt x="225" y="132"/>
                    <a:pt x="225" y="132"/>
                    <a:pt x="225" y="132"/>
                  </a:cubicBezTo>
                  <a:cubicBezTo>
                    <a:pt x="225" y="14"/>
                    <a:pt x="225" y="14"/>
                    <a:pt x="225" y="14"/>
                  </a:cubicBezTo>
                  <a:cubicBezTo>
                    <a:pt x="0" y="14"/>
                    <a:pt x="0" y="14"/>
                    <a:pt x="0" y="14"/>
                  </a:cubicBezTo>
                  <a:cubicBezTo>
                    <a:pt x="0" y="834"/>
                    <a:pt x="0" y="834"/>
                    <a:pt x="0" y="834"/>
                  </a:cubicBezTo>
                  <a:cubicBezTo>
                    <a:pt x="225" y="834"/>
                    <a:pt x="225" y="834"/>
                    <a:pt x="225" y="834"/>
                  </a:cubicBezTo>
                  <a:cubicBezTo>
                    <a:pt x="225" y="367"/>
                    <a:pt x="225" y="367"/>
                    <a:pt x="225" y="367"/>
                  </a:cubicBezTo>
                  <a:cubicBezTo>
                    <a:pt x="225" y="283"/>
                    <a:pt x="290" y="194"/>
                    <a:pt x="411" y="194"/>
                  </a:cubicBezTo>
                  <a:cubicBezTo>
                    <a:pt x="504" y="194"/>
                    <a:pt x="600" y="259"/>
                    <a:pt x="600" y="367"/>
                  </a:cubicBezTo>
                  <a:cubicBezTo>
                    <a:pt x="600" y="834"/>
                    <a:pt x="600" y="834"/>
                    <a:pt x="600" y="834"/>
                  </a:cubicBezTo>
                  <a:cubicBezTo>
                    <a:pt x="825" y="834"/>
                    <a:pt x="825" y="834"/>
                    <a:pt x="825" y="834"/>
                  </a:cubicBezTo>
                  <a:cubicBezTo>
                    <a:pt x="825" y="326"/>
                    <a:pt x="825" y="326"/>
                    <a:pt x="825" y="326"/>
                  </a:cubicBezTo>
                  <a:cubicBezTo>
                    <a:pt x="825" y="137"/>
                    <a:pt x="690" y="0"/>
                    <a:pt x="492" y="0"/>
                  </a:cubicBezTo>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rgbClr val="000000"/>
                </a:solidFill>
                <a:latin typeface="Arial"/>
                <a:ea typeface="Arial"/>
                <a:cs typeface="Arial"/>
                <a:sym typeface="Arial"/>
              </a:endParaRPr>
            </a:p>
          </p:txBody>
        </p:sp>
        <p:sp>
          <p:nvSpPr>
            <p:cNvPr id="165" name="Google Shape;165;p2"/>
            <p:cNvSpPr/>
            <p:nvPr/>
          </p:nvSpPr>
          <p:spPr>
            <a:xfrm>
              <a:off x="8277225" y="2346325"/>
              <a:ext cx="1755775" cy="1563688"/>
            </a:xfrm>
            <a:custGeom>
              <a:rect b="b" l="l" r="r" t="t"/>
              <a:pathLst>
                <a:path extrusionOk="0" h="985" w="1106">
                  <a:moveTo>
                    <a:pt x="797" y="0"/>
                  </a:moveTo>
                  <a:lnTo>
                    <a:pt x="553" y="671"/>
                  </a:lnTo>
                  <a:lnTo>
                    <a:pt x="308" y="0"/>
                  </a:lnTo>
                  <a:lnTo>
                    <a:pt x="0" y="0"/>
                  </a:lnTo>
                  <a:lnTo>
                    <a:pt x="405" y="985"/>
                  </a:lnTo>
                  <a:lnTo>
                    <a:pt x="701" y="985"/>
                  </a:lnTo>
                  <a:lnTo>
                    <a:pt x="1106" y="0"/>
                  </a:lnTo>
                  <a:lnTo>
                    <a:pt x="797"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rgbClr val="000000"/>
                </a:solidFill>
                <a:latin typeface="Arial"/>
                <a:ea typeface="Arial"/>
                <a:cs typeface="Arial"/>
                <a:sym typeface="Arial"/>
              </a:endParaRPr>
            </a:p>
          </p:txBody>
        </p:sp>
        <p:sp>
          <p:nvSpPr>
            <p:cNvPr id="166" name="Google Shape;166;p2"/>
            <p:cNvSpPr/>
            <p:nvPr/>
          </p:nvSpPr>
          <p:spPr>
            <a:xfrm>
              <a:off x="3138488" y="2319338"/>
              <a:ext cx="1630363" cy="1617663"/>
            </a:xfrm>
            <a:custGeom>
              <a:rect b="b" l="l" r="r" t="t"/>
              <a:pathLst>
                <a:path extrusionOk="0" h="848" w="856">
                  <a:moveTo>
                    <a:pt x="697" y="582"/>
                  </a:moveTo>
                  <a:cubicBezTo>
                    <a:pt x="602" y="652"/>
                    <a:pt x="548" y="669"/>
                    <a:pt x="462" y="669"/>
                  </a:cubicBezTo>
                  <a:cubicBezTo>
                    <a:pt x="384" y="669"/>
                    <a:pt x="323" y="645"/>
                    <a:pt x="280" y="602"/>
                  </a:cubicBezTo>
                  <a:cubicBezTo>
                    <a:pt x="856" y="363"/>
                    <a:pt x="856" y="363"/>
                    <a:pt x="856" y="363"/>
                  </a:cubicBezTo>
                  <a:cubicBezTo>
                    <a:pt x="843" y="275"/>
                    <a:pt x="810" y="195"/>
                    <a:pt x="758" y="135"/>
                  </a:cubicBezTo>
                  <a:cubicBezTo>
                    <a:pt x="682" y="47"/>
                    <a:pt x="570" y="0"/>
                    <a:pt x="434" y="0"/>
                  </a:cubicBezTo>
                  <a:cubicBezTo>
                    <a:pt x="186" y="0"/>
                    <a:pt x="0" y="183"/>
                    <a:pt x="0" y="424"/>
                  </a:cubicBezTo>
                  <a:cubicBezTo>
                    <a:pt x="0" y="672"/>
                    <a:pt x="187" y="848"/>
                    <a:pt x="459" y="848"/>
                  </a:cubicBezTo>
                  <a:cubicBezTo>
                    <a:pt x="611" y="848"/>
                    <a:pt x="767" y="776"/>
                    <a:pt x="840" y="691"/>
                  </a:cubicBezTo>
                  <a:lnTo>
                    <a:pt x="697" y="582"/>
                  </a:lnTo>
                  <a:close/>
                  <a:moveTo>
                    <a:pt x="265" y="261"/>
                  </a:moveTo>
                  <a:cubicBezTo>
                    <a:pt x="303" y="210"/>
                    <a:pt x="364" y="179"/>
                    <a:pt x="438" y="179"/>
                  </a:cubicBezTo>
                  <a:cubicBezTo>
                    <a:pt x="519" y="179"/>
                    <a:pt x="581" y="226"/>
                    <a:pt x="612" y="294"/>
                  </a:cubicBezTo>
                  <a:cubicBezTo>
                    <a:pt x="219" y="457"/>
                    <a:pt x="219" y="457"/>
                    <a:pt x="219" y="457"/>
                  </a:cubicBezTo>
                  <a:cubicBezTo>
                    <a:pt x="208" y="374"/>
                    <a:pt x="230" y="308"/>
                    <a:pt x="265" y="261"/>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rgbClr val="000000"/>
                </a:solidFill>
                <a:latin typeface="Arial"/>
                <a:ea typeface="Arial"/>
                <a:cs typeface="Arial"/>
                <a:sym typeface="Arial"/>
              </a:endParaRPr>
            </a:p>
          </p:txBody>
        </p:sp>
        <p:sp>
          <p:nvSpPr>
            <p:cNvPr id="167" name="Google Shape;167;p2"/>
            <p:cNvSpPr/>
            <p:nvPr/>
          </p:nvSpPr>
          <p:spPr>
            <a:xfrm>
              <a:off x="1685925" y="1879600"/>
              <a:ext cx="1409700" cy="2030413"/>
            </a:xfrm>
            <a:custGeom>
              <a:rect b="b" l="l" r="r" t="t"/>
              <a:pathLst>
                <a:path extrusionOk="0" h="1279" w="888">
                  <a:moveTo>
                    <a:pt x="888" y="1030"/>
                  </a:moveTo>
                  <a:lnTo>
                    <a:pt x="274" y="1030"/>
                  </a:lnTo>
                  <a:lnTo>
                    <a:pt x="274" y="0"/>
                  </a:lnTo>
                  <a:lnTo>
                    <a:pt x="0" y="0"/>
                  </a:lnTo>
                  <a:lnTo>
                    <a:pt x="0" y="1279"/>
                  </a:lnTo>
                  <a:lnTo>
                    <a:pt x="888" y="1279"/>
                  </a:lnTo>
                  <a:lnTo>
                    <a:pt x="888" y="103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rgbClr val="000000"/>
                </a:solidFill>
                <a:latin typeface="Arial"/>
                <a:ea typeface="Arial"/>
                <a:cs typeface="Arial"/>
                <a:sym typeface="Arial"/>
              </a:endParaRPr>
            </a:p>
          </p:txBody>
        </p:sp>
        <p:sp>
          <p:nvSpPr>
            <p:cNvPr id="168" name="Google Shape;168;p2"/>
            <p:cNvSpPr/>
            <p:nvPr/>
          </p:nvSpPr>
          <p:spPr>
            <a:xfrm>
              <a:off x="9966325" y="2319338"/>
              <a:ext cx="1677988" cy="1617663"/>
            </a:xfrm>
            <a:custGeom>
              <a:rect b="b" l="l" r="r" t="t"/>
              <a:pathLst>
                <a:path extrusionOk="0" h="848" w="881">
                  <a:moveTo>
                    <a:pt x="439" y="848"/>
                  </a:moveTo>
                  <a:cubicBezTo>
                    <a:pt x="193" y="848"/>
                    <a:pt x="0" y="664"/>
                    <a:pt x="0" y="424"/>
                  </a:cubicBezTo>
                  <a:cubicBezTo>
                    <a:pt x="0" y="186"/>
                    <a:pt x="194" y="0"/>
                    <a:pt x="442" y="0"/>
                  </a:cubicBezTo>
                  <a:cubicBezTo>
                    <a:pt x="688" y="0"/>
                    <a:pt x="881" y="184"/>
                    <a:pt x="881" y="424"/>
                  </a:cubicBezTo>
                  <a:cubicBezTo>
                    <a:pt x="881" y="662"/>
                    <a:pt x="687" y="848"/>
                    <a:pt x="439" y="848"/>
                  </a:cubicBezTo>
                  <a:moveTo>
                    <a:pt x="439" y="193"/>
                  </a:moveTo>
                  <a:cubicBezTo>
                    <a:pt x="313" y="193"/>
                    <a:pt x="222" y="288"/>
                    <a:pt x="222" y="424"/>
                  </a:cubicBezTo>
                  <a:cubicBezTo>
                    <a:pt x="222" y="553"/>
                    <a:pt x="319" y="655"/>
                    <a:pt x="442" y="655"/>
                  </a:cubicBezTo>
                  <a:cubicBezTo>
                    <a:pt x="568" y="655"/>
                    <a:pt x="659" y="557"/>
                    <a:pt x="659" y="424"/>
                  </a:cubicBezTo>
                  <a:cubicBezTo>
                    <a:pt x="659" y="295"/>
                    <a:pt x="562" y="193"/>
                    <a:pt x="439" y="193"/>
                  </a:cubicBezTo>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rgbClr val="000000"/>
                </a:solidFill>
                <a:latin typeface="Arial"/>
                <a:ea typeface="Arial"/>
                <a:cs typeface="Arial"/>
                <a:sym typeface="Arial"/>
              </a:endParaRPr>
            </a:p>
          </p:txBody>
        </p:sp>
        <p:sp>
          <p:nvSpPr>
            <p:cNvPr id="169" name="Google Shape;169;p2"/>
            <p:cNvSpPr/>
            <p:nvPr/>
          </p:nvSpPr>
          <p:spPr>
            <a:xfrm>
              <a:off x="6664325" y="2319338"/>
              <a:ext cx="1679575" cy="1617663"/>
            </a:xfrm>
            <a:custGeom>
              <a:rect b="b" l="l" r="r" t="t"/>
              <a:pathLst>
                <a:path extrusionOk="0" h="848" w="882">
                  <a:moveTo>
                    <a:pt x="439" y="848"/>
                  </a:moveTo>
                  <a:cubicBezTo>
                    <a:pt x="193" y="848"/>
                    <a:pt x="0" y="664"/>
                    <a:pt x="0" y="424"/>
                  </a:cubicBezTo>
                  <a:cubicBezTo>
                    <a:pt x="0" y="186"/>
                    <a:pt x="195" y="0"/>
                    <a:pt x="442" y="0"/>
                  </a:cubicBezTo>
                  <a:cubicBezTo>
                    <a:pt x="689" y="0"/>
                    <a:pt x="882" y="184"/>
                    <a:pt x="882" y="424"/>
                  </a:cubicBezTo>
                  <a:cubicBezTo>
                    <a:pt x="882" y="662"/>
                    <a:pt x="687" y="848"/>
                    <a:pt x="439" y="848"/>
                  </a:cubicBezTo>
                  <a:moveTo>
                    <a:pt x="439" y="193"/>
                  </a:moveTo>
                  <a:cubicBezTo>
                    <a:pt x="314" y="193"/>
                    <a:pt x="222" y="288"/>
                    <a:pt x="222" y="424"/>
                  </a:cubicBezTo>
                  <a:cubicBezTo>
                    <a:pt x="222" y="553"/>
                    <a:pt x="319" y="655"/>
                    <a:pt x="442" y="655"/>
                  </a:cubicBezTo>
                  <a:cubicBezTo>
                    <a:pt x="568" y="655"/>
                    <a:pt x="660" y="557"/>
                    <a:pt x="660" y="424"/>
                  </a:cubicBezTo>
                  <a:cubicBezTo>
                    <a:pt x="660" y="295"/>
                    <a:pt x="563" y="193"/>
                    <a:pt x="439" y="193"/>
                  </a:cubicBezTo>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rgbClr val="000000"/>
                </a:solidFill>
                <a:latin typeface="Arial"/>
                <a:ea typeface="Arial"/>
                <a:cs typeface="Arial"/>
                <a:sym typeface="Arial"/>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0" name="Shape 320"/>
        <p:cNvGrpSpPr/>
        <p:nvPr/>
      </p:nvGrpSpPr>
      <p:grpSpPr>
        <a:xfrm>
          <a:off x="0" y="0"/>
          <a:ext cx="0" cy="0"/>
          <a:chOff x="0" y="0"/>
          <a:chExt cx="0" cy="0"/>
        </a:xfrm>
      </p:grpSpPr>
      <p:sp>
        <p:nvSpPr>
          <p:cNvPr id="321" name="Google Shape;321;p21"/>
          <p:cNvSpPr txBox="1"/>
          <p:nvPr>
            <p:ph type="title"/>
          </p:nvPr>
        </p:nvSpPr>
        <p:spPr>
          <a:xfrm>
            <a:off x="548783" y="403624"/>
            <a:ext cx="11076300" cy="5211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3200"/>
              <a:buNone/>
            </a:pPr>
            <a:r>
              <a:rPr lang="en-US"/>
              <a:t>Twitter Analysis - Findings</a:t>
            </a:r>
            <a:endParaRPr/>
          </a:p>
        </p:txBody>
      </p:sp>
      <p:sp>
        <p:nvSpPr>
          <p:cNvPr id="322" name="Google Shape;322;p21"/>
          <p:cNvSpPr txBox="1"/>
          <p:nvPr>
            <p:ph idx="1" type="body"/>
          </p:nvPr>
        </p:nvSpPr>
        <p:spPr>
          <a:xfrm>
            <a:off x="557858" y="924730"/>
            <a:ext cx="11076300" cy="49068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500"/>
              </a:spcBef>
              <a:spcAft>
                <a:spcPts val="0"/>
              </a:spcAft>
              <a:buSzPts val="2000"/>
              <a:buNone/>
            </a:pPr>
            <a:r>
              <a:rPr lang="en-US"/>
              <a:t>Lenovo is open to </a:t>
            </a:r>
            <a:r>
              <a:rPr b="1" lang="en-US"/>
              <a:t>diverse </a:t>
            </a:r>
            <a:r>
              <a:rPr lang="en-US"/>
              <a:t>culture.</a:t>
            </a:r>
            <a:endParaRPr/>
          </a:p>
          <a:p>
            <a:pPr indent="0" lvl="0" marL="0" rtl="0" algn="l">
              <a:lnSpc>
                <a:spcPct val="90000"/>
              </a:lnSpc>
              <a:spcBef>
                <a:spcPts val="500"/>
              </a:spcBef>
              <a:spcAft>
                <a:spcPts val="0"/>
              </a:spcAft>
              <a:buSzPts val="2000"/>
              <a:buNone/>
            </a:pPr>
            <a:r>
              <a:t/>
            </a:r>
            <a:endParaRPr/>
          </a:p>
        </p:txBody>
      </p:sp>
      <p:pic>
        <p:nvPicPr>
          <p:cNvPr id="323" name="Google Shape;323;p21"/>
          <p:cNvPicPr preferRelativeResize="0"/>
          <p:nvPr/>
        </p:nvPicPr>
        <p:blipFill rotWithShape="1">
          <a:blip r:embed="rId3">
            <a:alphaModFix/>
          </a:blip>
          <a:srcRect b="0" l="0" r="0" t="0"/>
          <a:stretch/>
        </p:blipFill>
        <p:spPr>
          <a:xfrm>
            <a:off x="-12" y="1330850"/>
            <a:ext cx="5895975" cy="1028700"/>
          </a:xfrm>
          <a:prstGeom prst="rect">
            <a:avLst/>
          </a:prstGeom>
          <a:noFill/>
          <a:ln>
            <a:noFill/>
          </a:ln>
        </p:spPr>
      </p:pic>
      <p:pic>
        <p:nvPicPr>
          <p:cNvPr id="324" name="Google Shape;324;p21"/>
          <p:cNvPicPr preferRelativeResize="0"/>
          <p:nvPr/>
        </p:nvPicPr>
        <p:blipFill rotWithShape="1">
          <a:blip r:embed="rId4">
            <a:alphaModFix/>
          </a:blip>
          <a:srcRect b="26713" l="0" r="0" t="0"/>
          <a:stretch/>
        </p:blipFill>
        <p:spPr>
          <a:xfrm>
            <a:off x="42875" y="2359547"/>
            <a:ext cx="5810250" cy="3958125"/>
          </a:xfrm>
          <a:prstGeom prst="rect">
            <a:avLst/>
          </a:prstGeom>
          <a:noFill/>
          <a:ln>
            <a:noFill/>
          </a:ln>
        </p:spPr>
      </p:pic>
      <p:pic>
        <p:nvPicPr>
          <p:cNvPr id="325" name="Google Shape;325;p21"/>
          <p:cNvPicPr preferRelativeResize="0"/>
          <p:nvPr/>
        </p:nvPicPr>
        <p:blipFill rotWithShape="1">
          <a:blip r:embed="rId5">
            <a:alphaModFix/>
          </a:blip>
          <a:srcRect b="37522" l="0" r="0" t="0"/>
          <a:stretch/>
        </p:blipFill>
        <p:spPr>
          <a:xfrm>
            <a:off x="57175" y="3389800"/>
            <a:ext cx="5781675" cy="2927875"/>
          </a:xfrm>
          <a:prstGeom prst="rect">
            <a:avLst/>
          </a:prstGeom>
          <a:noFill/>
          <a:ln>
            <a:noFill/>
          </a:ln>
        </p:spPr>
      </p:pic>
      <p:pic>
        <p:nvPicPr>
          <p:cNvPr id="326" name="Google Shape;326;p21"/>
          <p:cNvPicPr preferRelativeResize="0"/>
          <p:nvPr/>
        </p:nvPicPr>
        <p:blipFill rotWithShape="1">
          <a:blip r:embed="rId6">
            <a:alphaModFix/>
          </a:blip>
          <a:srcRect b="0" l="0" r="0" t="0"/>
          <a:stretch/>
        </p:blipFill>
        <p:spPr>
          <a:xfrm>
            <a:off x="6015938" y="-12"/>
            <a:ext cx="5743575" cy="49053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1" name="Shape 331"/>
        <p:cNvGrpSpPr/>
        <p:nvPr/>
      </p:nvGrpSpPr>
      <p:grpSpPr>
        <a:xfrm>
          <a:off x="0" y="0"/>
          <a:ext cx="0" cy="0"/>
          <a:chOff x="0" y="0"/>
          <a:chExt cx="0" cy="0"/>
        </a:xfrm>
      </p:grpSpPr>
      <p:sp>
        <p:nvSpPr>
          <p:cNvPr id="332" name="Google Shape;332;p22"/>
          <p:cNvSpPr txBox="1"/>
          <p:nvPr>
            <p:ph type="title"/>
          </p:nvPr>
        </p:nvSpPr>
        <p:spPr>
          <a:xfrm>
            <a:off x="548783" y="403624"/>
            <a:ext cx="11076300" cy="5211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3200"/>
              <a:buNone/>
            </a:pPr>
            <a:r>
              <a:rPr lang="en-US"/>
              <a:t>Twitter Analysis - Findings</a:t>
            </a:r>
            <a:endParaRPr/>
          </a:p>
        </p:txBody>
      </p:sp>
      <p:sp>
        <p:nvSpPr>
          <p:cNvPr id="333" name="Google Shape;333;p22"/>
          <p:cNvSpPr txBox="1"/>
          <p:nvPr>
            <p:ph idx="1" type="body"/>
          </p:nvPr>
        </p:nvSpPr>
        <p:spPr>
          <a:xfrm>
            <a:off x="548783" y="975605"/>
            <a:ext cx="11076300" cy="49068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500"/>
              </a:spcBef>
              <a:spcAft>
                <a:spcPts val="0"/>
              </a:spcAft>
              <a:buSzPts val="2000"/>
              <a:buNone/>
            </a:pPr>
            <a:r>
              <a:rPr lang="en-US"/>
              <a:t>Lenovo shows great concern for the </a:t>
            </a:r>
            <a:r>
              <a:rPr b="1" lang="en-US"/>
              <a:t>work-life balance</a:t>
            </a:r>
            <a:r>
              <a:rPr lang="en-US"/>
              <a:t>.</a:t>
            </a:r>
            <a:endParaRPr/>
          </a:p>
        </p:txBody>
      </p:sp>
      <p:pic>
        <p:nvPicPr>
          <p:cNvPr id="334" name="Google Shape;334;p22"/>
          <p:cNvPicPr preferRelativeResize="0"/>
          <p:nvPr/>
        </p:nvPicPr>
        <p:blipFill rotWithShape="1">
          <a:blip r:embed="rId3">
            <a:alphaModFix/>
          </a:blip>
          <a:srcRect b="8365" l="0" r="0" t="0"/>
          <a:stretch/>
        </p:blipFill>
        <p:spPr>
          <a:xfrm>
            <a:off x="548775" y="1368925"/>
            <a:ext cx="5772150" cy="51842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9" name="Shape 339"/>
        <p:cNvGrpSpPr/>
        <p:nvPr/>
      </p:nvGrpSpPr>
      <p:grpSpPr>
        <a:xfrm>
          <a:off x="0" y="0"/>
          <a:ext cx="0" cy="0"/>
          <a:chOff x="0" y="0"/>
          <a:chExt cx="0" cy="0"/>
        </a:xfrm>
      </p:grpSpPr>
      <p:sp>
        <p:nvSpPr>
          <p:cNvPr id="340" name="Google Shape;340;p23"/>
          <p:cNvSpPr txBox="1"/>
          <p:nvPr>
            <p:ph type="title"/>
          </p:nvPr>
        </p:nvSpPr>
        <p:spPr>
          <a:xfrm>
            <a:off x="548783" y="403624"/>
            <a:ext cx="11076300" cy="5211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3200"/>
              <a:buNone/>
            </a:pPr>
            <a:r>
              <a:rPr lang="en-US"/>
              <a:t>Twitter Analysis - Findings</a:t>
            </a:r>
            <a:endParaRPr/>
          </a:p>
        </p:txBody>
      </p:sp>
      <p:sp>
        <p:nvSpPr>
          <p:cNvPr id="341" name="Google Shape;341;p23"/>
          <p:cNvSpPr txBox="1"/>
          <p:nvPr>
            <p:ph idx="1" type="body"/>
          </p:nvPr>
        </p:nvSpPr>
        <p:spPr>
          <a:xfrm>
            <a:off x="548783" y="975605"/>
            <a:ext cx="11076300" cy="49068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500"/>
              </a:spcBef>
              <a:spcAft>
                <a:spcPts val="0"/>
              </a:spcAft>
              <a:buSzPts val="2000"/>
              <a:buNone/>
            </a:pPr>
            <a:r>
              <a:rPr lang="en-US"/>
              <a:t>Lenovo cares about </a:t>
            </a:r>
            <a:r>
              <a:rPr b="1" lang="en-US"/>
              <a:t>gender equality.</a:t>
            </a:r>
            <a:r>
              <a:rPr lang="en-US"/>
              <a:t> </a:t>
            </a:r>
            <a:endParaRPr/>
          </a:p>
        </p:txBody>
      </p:sp>
      <p:pic>
        <p:nvPicPr>
          <p:cNvPr id="342" name="Google Shape;342;p23"/>
          <p:cNvPicPr preferRelativeResize="0"/>
          <p:nvPr/>
        </p:nvPicPr>
        <p:blipFill rotWithShape="1">
          <a:blip r:embed="rId3">
            <a:alphaModFix/>
          </a:blip>
          <a:srcRect b="0" l="0" r="0" t="0"/>
          <a:stretch/>
        </p:blipFill>
        <p:spPr>
          <a:xfrm>
            <a:off x="5870588" y="1481625"/>
            <a:ext cx="5972175" cy="4410075"/>
          </a:xfrm>
          <a:prstGeom prst="rect">
            <a:avLst/>
          </a:prstGeom>
          <a:noFill/>
          <a:ln>
            <a:noFill/>
          </a:ln>
        </p:spPr>
      </p:pic>
      <p:pic>
        <p:nvPicPr>
          <p:cNvPr id="343" name="Google Shape;343;p23"/>
          <p:cNvPicPr preferRelativeResize="0"/>
          <p:nvPr/>
        </p:nvPicPr>
        <p:blipFill rotWithShape="1">
          <a:blip r:embed="rId4">
            <a:alphaModFix/>
          </a:blip>
          <a:srcRect b="0" l="0" r="0" t="0"/>
          <a:stretch/>
        </p:blipFill>
        <p:spPr>
          <a:xfrm>
            <a:off x="69863" y="1481625"/>
            <a:ext cx="5800725" cy="41910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8" name="Shape 348"/>
        <p:cNvGrpSpPr/>
        <p:nvPr/>
      </p:nvGrpSpPr>
      <p:grpSpPr>
        <a:xfrm>
          <a:off x="0" y="0"/>
          <a:ext cx="0" cy="0"/>
          <a:chOff x="0" y="0"/>
          <a:chExt cx="0" cy="0"/>
        </a:xfrm>
      </p:grpSpPr>
      <p:sp>
        <p:nvSpPr>
          <p:cNvPr id="349" name="Google Shape;349;p24"/>
          <p:cNvSpPr txBox="1"/>
          <p:nvPr>
            <p:ph type="title"/>
          </p:nvPr>
        </p:nvSpPr>
        <p:spPr>
          <a:xfrm>
            <a:off x="548783" y="403624"/>
            <a:ext cx="11076300" cy="5211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3200"/>
              <a:buNone/>
            </a:pPr>
            <a:r>
              <a:rPr lang="en-US"/>
              <a:t>Twitter Analysis - Scores</a:t>
            </a:r>
            <a:endParaRPr/>
          </a:p>
        </p:txBody>
      </p:sp>
      <p:sp>
        <p:nvSpPr>
          <p:cNvPr id="350" name="Google Shape;350;p24"/>
          <p:cNvSpPr txBox="1"/>
          <p:nvPr>
            <p:ph idx="1" type="body"/>
          </p:nvPr>
        </p:nvSpPr>
        <p:spPr>
          <a:xfrm>
            <a:off x="548783" y="1232005"/>
            <a:ext cx="11076300" cy="49068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500"/>
              </a:spcBef>
              <a:spcAft>
                <a:spcPts val="0"/>
              </a:spcAft>
              <a:buSzPts val="2000"/>
              <a:buNone/>
            </a:pPr>
            <a:r>
              <a:rPr b="1" lang="en-US">
                <a:latin typeface="Nunito"/>
                <a:ea typeface="Nunito"/>
                <a:cs typeface="Nunito"/>
                <a:sym typeface="Nunito"/>
              </a:rPr>
              <a:t>Here are the results we find from the tweets.</a:t>
            </a:r>
            <a:endParaRPr b="1">
              <a:latin typeface="Nunito"/>
              <a:ea typeface="Nunito"/>
              <a:cs typeface="Nunito"/>
              <a:sym typeface="Nunito"/>
            </a:endParaRPr>
          </a:p>
          <a:p>
            <a:pPr indent="0" lvl="0" marL="0" rtl="0" algn="l">
              <a:lnSpc>
                <a:spcPct val="90000"/>
              </a:lnSpc>
              <a:spcBef>
                <a:spcPts val="500"/>
              </a:spcBef>
              <a:spcAft>
                <a:spcPts val="0"/>
              </a:spcAft>
              <a:buSzPts val="2000"/>
              <a:buNone/>
            </a:pPr>
            <a:r>
              <a:t/>
            </a:r>
            <a:endParaRPr b="1">
              <a:latin typeface="Nunito"/>
              <a:ea typeface="Nunito"/>
              <a:cs typeface="Nunito"/>
              <a:sym typeface="Nunito"/>
            </a:endParaRPr>
          </a:p>
        </p:txBody>
      </p:sp>
      <p:graphicFrame>
        <p:nvGraphicFramePr>
          <p:cNvPr id="351" name="Google Shape;351;p24"/>
          <p:cNvGraphicFramePr/>
          <p:nvPr/>
        </p:nvGraphicFramePr>
        <p:xfrm>
          <a:off x="952500" y="2476500"/>
          <a:ext cx="3000000" cy="3000000"/>
        </p:xfrm>
        <a:graphic>
          <a:graphicData uri="http://schemas.openxmlformats.org/drawingml/2006/table">
            <a:tbl>
              <a:tblPr>
                <a:noFill/>
                <a:tableStyleId>{F6F3E1F7-AA6D-4C3B-BC61-E8AE995E9F24}</a:tableStyleId>
              </a:tblPr>
              <a:tblGrid>
                <a:gridCol w="3445650"/>
                <a:gridCol w="3445650"/>
                <a:gridCol w="3445650"/>
              </a:tblGrid>
              <a:tr h="381000">
                <a:tc>
                  <a:txBody>
                    <a:bodyPr/>
                    <a:lstStyle/>
                    <a:p>
                      <a:pPr indent="0" lvl="0" marL="0" marR="0" rtl="0" algn="l">
                        <a:lnSpc>
                          <a:spcPct val="100000"/>
                        </a:lnSpc>
                        <a:spcBef>
                          <a:spcPts val="0"/>
                        </a:spcBef>
                        <a:spcAft>
                          <a:spcPts val="0"/>
                        </a:spcAft>
                        <a:buClr>
                          <a:srgbClr val="000000"/>
                        </a:buClr>
                        <a:buSzPts val="2400"/>
                        <a:buFont typeface="Arial"/>
                        <a:buNone/>
                      </a:pPr>
                      <a:r>
                        <a:rPr lang="en-US" sz="2400" u="none" cap="none" strike="noStrike">
                          <a:latin typeface="Nunito ExtraBold"/>
                          <a:ea typeface="Nunito ExtraBold"/>
                          <a:cs typeface="Nunito ExtraBold"/>
                          <a:sym typeface="Nunito ExtraBold"/>
                        </a:rPr>
                        <a:t>Company name</a:t>
                      </a:r>
                      <a:endParaRPr sz="2400" u="none" cap="none" strike="noStrike">
                        <a:latin typeface="Nunito ExtraBold"/>
                        <a:ea typeface="Nunito ExtraBold"/>
                        <a:cs typeface="Nunito ExtraBold"/>
                        <a:sym typeface="Nunito ExtraBold"/>
                      </a:endParaRPr>
                    </a:p>
                  </a:txBody>
                  <a:tcPr marT="91425" marB="91425" marR="91425" marL="91425">
                    <a:solidFill>
                      <a:schemeClr val="lt1"/>
                    </a:solidFill>
                  </a:tcPr>
                </a:tc>
                <a:tc>
                  <a:txBody>
                    <a:bodyPr/>
                    <a:lstStyle/>
                    <a:p>
                      <a:pPr indent="0" lvl="0" marL="0" marR="0" rtl="0" algn="l">
                        <a:lnSpc>
                          <a:spcPct val="100000"/>
                        </a:lnSpc>
                        <a:spcBef>
                          <a:spcPts val="0"/>
                        </a:spcBef>
                        <a:spcAft>
                          <a:spcPts val="0"/>
                        </a:spcAft>
                        <a:buClr>
                          <a:srgbClr val="000000"/>
                        </a:buClr>
                        <a:buSzPts val="2400"/>
                        <a:buFont typeface="Arial"/>
                        <a:buNone/>
                      </a:pPr>
                      <a:r>
                        <a:rPr lang="en-US" sz="2400" u="none" cap="none" strike="noStrike">
                          <a:latin typeface="Nunito ExtraBold"/>
                          <a:ea typeface="Nunito ExtraBold"/>
                          <a:cs typeface="Nunito ExtraBold"/>
                          <a:sym typeface="Nunito ExtraBold"/>
                        </a:rPr>
                        <a:t>type of tweets</a:t>
                      </a:r>
                      <a:endParaRPr sz="2400" u="none" cap="none" strike="noStrike">
                        <a:latin typeface="Nunito ExtraBold"/>
                        <a:ea typeface="Nunito ExtraBold"/>
                        <a:cs typeface="Nunito ExtraBold"/>
                        <a:sym typeface="Nunito ExtraBold"/>
                      </a:endParaRPr>
                    </a:p>
                  </a:txBody>
                  <a:tcPr marT="91425" marB="91425" marR="91425" marL="91425">
                    <a:solidFill>
                      <a:schemeClr val="lt1"/>
                    </a:solidFill>
                  </a:tcPr>
                </a:tc>
                <a:tc>
                  <a:txBody>
                    <a:bodyPr/>
                    <a:lstStyle/>
                    <a:p>
                      <a:pPr indent="0" lvl="0" marL="0" marR="0" rtl="0" algn="l">
                        <a:lnSpc>
                          <a:spcPct val="100000"/>
                        </a:lnSpc>
                        <a:spcBef>
                          <a:spcPts val="0"/>
                        </a:spcBef>
                        <a:spcAft>
                          <a:spcPts val="0"/>
                        </a:spcAft>
                        <a:buClr>
                          <a:srgbClr val="000000"/>
                        </a:buClr>
                        <a:buSzPts val="2400"/>
                        <a:buFont typeface="Arial"/>
                        <a:buNone/>
                      </a:pPr>
                      <a:r>
                        <a:rPr lang="en-US" sz="2400" u="none" cap="none" strike="noStrike">
                          <a:latin typeface="Nunito ExtraBold"/>
                          <a:ea typeface="Nunito ExtraBold"/>
                          <a:cs typeface="Nunito ExtraBold"/>
                          <a:sym typeface="Nunito ExtraBold"/>
                        </a:rPr>
                        <a:t>score</a:t>
                      </a:r>
                      <a:endParaRPr sz="2400" u="none" cap="none" strike="noStrike">
                        <a:latin typeface="Nunito ExtraBold"/>
                        <a:ea typeface="Nunito ExtraBold"/>
                        <a:cs typeface="Nunito ExtraBold"/>
                        <a:sym typeface="Nunito ExtraBold"/>
                      </a:endParaRPr>
                    </a:p>
                  </a:txBody>
                  <a:tcPr marT="91425" marB="91425" marR="91425" marL="91425">
                    <a:solidFill>
                      <a:schemeClr val="lt1"/>
                    </a:solidFill>
                  </a:tcPr>
                </a:tc>
              </a:tr>
              <a:tr h="381000">
                <a:tc rowSpan="2">
                  <a:txBody>
                    <a:bodyPr/>
                    <a:lstStyle/>
                    <a:p>
                      <a:pPr indent="0" lvl="0" marL="0" marR="0" rtl="0" algn="l">
                        <a:lnSpc>
                          <a:spcPct val="100000"/>
                        </a:lnSpc>
                        <a:spcBef>
                          <a:spcPts val="0"/>
                        </a:spcBef>
                        <a:spcAft>
                          <a:spcPts val="0"/>
                        </a:spcAft>
                        <a:buClr>
                          <a:srgbClr val="000000"/>
                        </a:buClr>
                        <a:buSzPts val="2400"/>
                        <a:buFont typeface="Arial"/>
                        <a:buNone/>
                      </a:pPr>
                      <a:r>
                        <a:rPr lang="en-US" sz="2400" u="none" cap="none" strike="noStrike">
                          <a:latin typeface="Nunito SemiBold"/>
                          <a:ea typeface="Nunito SemiBold"/>
                          <a:cs typeface="Nunito SemiBold"/>
                          <a:sym typeface="Nunito SemiBold"/>
                        </a:rPr>
                        <a:t>Dell</a:t>
                      </a:r>
                      <a:endParaRPr sz="2400" u="none" cap="none" strike="noStrike">
                        <a:latin typeface="Nunito SemiBold"/>
                        <a:ea typeface="Nunito SemiBold"/>
                        <a:cs typeface="Nunito SemiBold"/>
                        <a:sym typeface="Nunito SemiBold"/>
                      </a:endParaRPr>
                    </a:p>
                  </a:txBody>
                  <a:tcPr marT="91425" marB="91425" marR="91425" marL="91425">
                    <a:solidFill>
                      <a:schemeClr val="lt1"/>
                    </a:solidFill>
                  </a:tcPr>
                </a:tc>
                <a:tc>
                  <a:txBody>
                    <a:bodyPr/>
                    <a:lstStyle/>
                    <a:p>
                      <a:pPr indent="0" lvl="0" marL="0" marR="0" rtl="0" algn="l">
                        <a:lnSpc>
                          <a:spcPct val="100000"/>
                        </a:lnSpc>
                        <a:spcBef>
                          <a:spcPts val="0"/>
                        </a:spcBef>
                        <a:spcAft>
                          <a:spcPts val="0"/>
                        </a:spcAft>
                        <a:buClr>
                          <a:srgbClr val="000000"/>
                        </a:buClr>
                        <a:buSzPts val="2400"/>
                        <a:buFont typeface="Arial"/>
                        <a:buNone/>
                      </a:pPr>
                      <a:r>
                        <a:rPr lang="en-US" sz="2400" u="none" cap="none" strike="noStrike">
                          <a:solidFill>
                            <a:srgbClr val="E1140A"/>
                          </a:solidFill>
                          <a:latin typeface="Nunito SemiBold"/>
                          <a:ea typeface="Nunito SemiBold"/>
                          <a:cs typeface="Nunito SemiBold"/>
                          <a:sym typeface="Nunito SemiBold"/>
                        </a:rPr>
                        <a:t>useful reviews</a:t>
                      </a:r>
                      <a:endParaRPr sz="2400" u="none" cap="none" strike="noStrike">
                        <a:solidFill>
                          <a:srgbClr val="E1140A"/>
                        </a:solidFill>
                        <a:latin typeface="Nunito SemiBold"/>
                        <a:ea typeface="Nunito SemiBold"/>
                        <a:cs typeface="Nunito SemiBold"/>
                        <a:sym typeface="Nunito SemiBold"/>
                      </a:endParaRPr>
                    </a:p>
                  </a:txBody>
                  <a:tcPr marT="91425" marB="91425" marR="91425" marL="91425">
                    <a:solidFill>
                      <a:schemeClr val="lt1"/>
                    </a:solidFill>
                  </a:tcPr>
                </a:tc>
                <a:tc>
                  <a:txBody>
                    <a:bodyPr/>
                    <a:lstStyle/>
                    <a:p>
                      <a:pPr indent="0" lvl="0" marL="0" marR="0" rtl="0" algn="l">
                        <a:lnSpc>
                          <a:spcPct val="100000"/>
                        </a:lnSpc>
                        <a:spcBef>
                          <a:spcPts val="0"/>
                        </a:spcBef>
                        <a:spcAft>
                          <a:spcPts val="0"/>
                        </a:spcAft>
                        <a:buClr>
                          <a:srgbClr val="000000"/>
                        </a:buClr>
                        <a:buSzPts val="2400"/>
                        <a:buFont typeface="Arial"/>
                        <a:buNone/>
                      </a:pPr>
                      <a:r>
                        <a:rPr lang="en-US" sz="2400" u="none" cap="none" strike="noStrike">
                          <a:solidFill>
                            <a:srgbClr val="E1140A"/>
                          </a:solidFill>
                          <a:latin typeface="Nunito ExtraBold"/>
                          <a:ea typeface="Nunito ExtraBold"/>
                          <a:cs typeface="Nunito ExtraBold"/>
                          <a:sym typeface="Nunito ExtraBold"/>
                        </a:rPr>
                        <a:t>2.24</a:t>
                      </a:r>
                      <a:endParaRPr sz="2400" u="none" cap="none" strike="noStrike">
                        <a:solidFill>
                          <a:srgbClr val="E1140A"/>
                        </a:solidFill>
                        <a:latin typeface="Nunito ExtraBold"/>
                        <a:ea typeface="Nunito ExtraBold"/>
                        <a:cs typeface="Nunito ExtraBold"/>
                        <a:sym typeface="Nunito ExtraBold"/>
                      </a:endParaRPr>
                    </a:p>
                  </a:txBody>
                  <a:tcPr marT="91425" marB="91425" marR="91425" marL="91425">
                    <a:solidFill>
                      <a:schemeClr val="lt1"/>
                    </a:solidFill>
                  </a:tcPr>
                </a:tc>
              </a:tr>
              <a:tr h="381000">
                <a:tc vMerge="1"/>
                <a:tc>
                  <a:txBody>
                    <a:bodyPr/>
                    <a:lstStyle/>
                    <a:p>
                      <a:pPr indent="0" lvl="0" marL="0" marR="0" rtl="0" algn="l">
                        <a:lnSpc>
                          <a:spcPct val="100000"/>
                        </a:lnSpc>
                        <a:spcBef>
                          <a:spcPts val="0"/>
                        </a:spcBef>
                        <a:spcAft>
                          <a:spcPts val="0"/>
                        </a:spcAft>
                        <a:buClr>
                          <a:srgbClr val="000000"/>
                        </a:buClr>
                        <a:buSzPts val="2400"/>
                        <a:buFont typeface="Arial"/>
                        <a:buNone/>
                      </a:pPr>
                      <a:r>
                        <a:rPr lang="en-US" sz="2400" u="none" cap="none" strike="noStrike">
                          <a:solidFill>
                            <a:srgbClr val="E1140A"/>
                          </a:solidFill>
                          <a:latin typeface="Nunito SemiBold"/>
                          <a:ea typeface="Nunito SemiBold"/>
                          <a:cs typeface="Nunito SemiBold"/>
                          <a:sym typeface="Nunito SemiBold"/>
                        </a:rPr>
                        <a:t>all tweets</a:t>
                      </a:r>
                      <a:endParaRPr sz="2400" u="none" cap="none" strike="noStrike">
                        <a:solidFill>
                          <a:srgbClr val="E1140A"/>
                        </a:solidFill>
                        <a:latin typeface="Nunito SemiBold"/>
                        <a:ea typeface="Nunito SemiBold"/>
                        <a:cs typeface="Nunito SemiBold"/>
                        <a:sym typeface="Nunito SemiBold"/>
                      </a:endParaRPr>
                    </a:p>
                  </a:txBody>
                  <a:tcPr marT="91425" marB="91425" marR="91425" marL="91425">
                    <a:solidFill>
                      <a:schemeClr val="lt1"/>
                    </a:solidFill>
                  </a:tcPr>
                </a:tc>
                <a:tc>
                  <a:txBody>
                    <a:bodyPr/>
                    <a:lstStyle/>
                    <a:p>
                      <a:pPr indent="0" lvl="0" marL="0" marR="0" rtl="0" algn="l">
                        <a:lnSpc>
                          <a:spcPct val="100000"/>
                        </a:lnSpc>
                        <a:spcBef>
                          <a:spcPts val="0"/>
                        </a:spcBef>
                        <a:spcAft>
                          <a:spcPts val="0"/>
                        </a:spcAft>
                        <a:buClr>
                          <a:srgbClr val="000000"/>
                        </a:buClr>
                        <a:buSzPts val="2400"/>
                        <a:buFont typeface="Arial"/>
                        <a:buNone/>
                      </a:pPr>
                      <a:r>
                        <a:rPr lang="en-US" sz="2400" u="none" cap="none" strike="noStrike">
                          <a:solidFill>
                            <a:srgbClr val="E1140A"/>
                          </a:solidFill>
                          <a:latin typeface="Nunito SemiBold"/>
                          <a:ea typeface="Nunito SemiBold"/>
                          <a:cs typeface="Nunito SemiBold"/>
                          <a:sym typeface="Nunito SemiBold"/>
                        </a:rPr>
                        <a:t>0.4195</a:t>
                      </a:r>
                      <a:endParaRPr sz="2400" u="none" cap="none" strike="noStrike">
                        <a:solidFill>
                          <a:srgbClr val="E1140A"/>
                        </a:solidFill>
                        <a:latin typeface="Nunito SemiBold"/>
                        <a:ea typeface="Nunito SemiBold"/>
                        <a:cs typeface="Nunito SemiBold"/>
                        <a:sym typeface="Nunito SemiBold"/>
                      </a:endParaRPr>
                    </a:p>
                  </a:txBody>
                  <a:tcPr marT="91425" marB="91425" marR="91425" marL="91425">
                    <a:solidFill>
                      <a:schemeClr val="lt1"/>
                    </a:solidFill>
                  </a:tcPr>
                </a:tc>
              </a:tr>
              <a:tr h="381000">
                <a:tc rowSpan="2">
                  <a:txBody>
                    <a:bodyPr/>
                    <a:lstStyle/>
                    <a:p>
                      <a:pPr indent="0" lvl="0" marL="0" marR="0" rtl="0" algn="l">
                        <a:lnSpc>
                          <a:spcPct val="100000"/>
                        </a:lnSpc>
                        <a:spcBef>
                          <a:spcPts val="0"/>
                        </a:spcBef>
                        <a:spcAft>
                          <a:spcPts val="0"/>
                        </a:spcAft>
                        <a:buClr>
                          <a:srgbClr val="000000"/>
                        </a:buClr>
                        <a:buSzPts val="2400"/>
                        <a:buFont typeface="Arial"/>
                        <a:buNone/>
                      </a:pPr>
                      <a:r>
                        <a:rPr lang="en-US" sz="2400" u="none" cap="none" strike="noStrike">
                          <a:latin typeface="Nunito SemiBold"/>
                          <a:ea typeface="Nunito SemiBold"/>
                          <a:cs typeface="Nunito SemiBold"/>
                          <a:sym typeface="Nunito SemiBold"/>
                        </a:rPr>
                        <a:t>Lenovo</a:t>
                      </a:r>
                      <a:endParaRPr sz="2400" u="none" cap="none" strike="noStrike">
                        <a:latin typeface="Nunito SemiBold"/>
                        <a:ea typeface="Nunito SemiBold"/>
                        <a:cs typeface="Nunito SemiBold"/>
                        <a:sym typeface="Nunito SemiBold"/>
                      </a:endParaRPr>
                    </a:p>
                  </a:txBody>
                  <a:tcPr marT="91425" marB="91425" marR="91425" marL="91425">
                    <a:solidFill>
                      <a:schemeClr val="lt1"/>
                    </a:solidFill>
                  </a:tcPr>
                </a:tc>
                <a:tc>
                  <a:txBody>
                    <a:bodyPr/>
                    <a:lstStyle/>
                    <a:p>
                      <a:pPr indent="0" lvl="0" marL="0" marR="0" rtl="0" algn="l">
                        <a:lnSpc>
                          <a:spcPct val="100000"/>
                        </a:lnSpc>
                        <a:spcBef>
                          <a:spcPts val="0"/>
                        </a:spcBef>
                        <a:spcAft>
                          <a:spcPts val="0"/>
                        </a:spcAft>
                        <a:buClr>
                          <a:srgbClr val="000000"/>
                        </a:buClr>
                        <a:buSzPts val="2400"/>
                        <a:buFont typeface="Arial"/>
                        <a:buNone/>
                      </a:pPr>
                      <a:r>
                        <a:rPr lang="en-US" sz="2400" u="none" cap="none" strike="noStrike">
                          <a:solidFill>
                            <a:srgbClr val="E1140A"/>
                          </a:solidFill>
                          <a:latin typeface="Nunito SemiBold"/>
                          <a:ea typeface="Nunito SemiBold"/>
                          <a:cs typeface="Nunito SemiBold"/>
                          <a:sym typeface="Nunito SemiBold"/>
                        </a:rPr>
                        <a:t>useful reviews</a:t>
                      </a:r>
                      <a:endParaRPr sz="2400" u="none" cap="none" strike="noStrike">
                        <a:solidFill>
                          <a:srgbClr val="E1140A"/>
                        </a:solidFill>
                        <a:latin typeface="Nunito SemiBold"/>
                        <a:ea typeface="Nunito SemiBold"/>
                        <a:cs typeface="Nunito SemiBold"/>
                        <a:sym typeface="Nunito SemiBold"/>
                      </a:endParaRPr>
                    </a:p>
                  </a:txBody>
                  <a:tcPr marT="91425" marB="91425" marR="91425" marL="91425">
                    <a:solidFill>
                      <a:schemeClr val="lt1"/>
                    </a:solidFill>
                  </a:tcPr>
                </a:tc>
                <a:tc>
                  <a:txBody>
                    <a:bodyPr/>
                    <a:lstStyle/>
                    <a:p>
                      <a:pPr indent="0" lvl="0" marL="0" marR="0" rtl="0" algn="l">
                        <a:lnSpc>
                          <a:spcPct val="100000"/>
                        </a:lnSpc>
                        <a:spcBef>
                          <a:spcPts val="0"/>
                        </a:spcBef>
                        <a:spcAft>
                          <a:spcPts val="0"/>
                        </a:spcAft>
                        <a:buClr>
                          <a:srgbClr val="000000"/>
                        </a:buClr>
                        <a:buSzPts val="2400"/>
                        <a:buFont typeface="Arial"/>
                        <a:buNone/>
                      </a:pPr>
                      <a:r>
                        <a:rPr lang="en-US" sz="2400" u="none" cap="none" strike="noStrike">
                          <a:solidFill>
                            <a:srgbClr val="E1140A"/>
                          </a:solidFill>
                          <a:latin typeface="Nunito ExtraBold"/>
                          <a:ea typeface="Nunito ExtraBold"/>
                          <a:cs typeface="Nunito ExtraBold"/>
                          <a:sym typeface="Nunito ExtraBold"/>
                        </a:rPr>
                        <a:t>1.625</a:t>
                      </a:r>
                      <a:endParaRPr sz="2400" u="none" cap="none" strike="noStrike">
                        <a:solidFill>
                          <a:srgbClr val="E1140A"/>
                        </a:solidFill>
                        <a:latin typeface="Nunito ExtraBold"/>
                        <a:ea typeface="Nunito ExtraBold"/>
                        <a:cs typeface="Nunito ExtraBold"/>
                        <a:sym typeface="Nunito ExtraBold"/>
                      </a:endParaRPr>
                    </a:p>
                  </a:txBody>
                  <a:tcPr marT="91425" marB="91425" marR="91425" marL="91425">
                    <a:solidFill>
                      <a:schemeClr val="lt1"/>
                    </a:solidFill>
                  </a:tcPr>
                </a:tc>
              </a:tr>
              <a:tr h="381000">
                <a:tc vMerge="1"/>
                <a:tc>
                  <a:txBody>
                    <a:bodyPr/>
                    <a:lstStyle/>
                    <a:p>
                      <a:pPr indent="0" lvl="0" marL="0" marR="0" rtl="0" algn="l">
                        <a:lnSpc>
                          <a:spcPct val="100000"/>
                        </a:lnSpc>
                        <a:spcBef>
                          <a:spcPts val="0"/>
                        </a:spcBef>
                        <a:spcAft>
                          <a:spcPts val="0"/>
                        </a:spcAft>
                        <a:buClr>
                          <a:srgbClr val="000000"/>
                        </a:buClr>
                        <a:buSzPts val="2400"/>
                        <a:buFont typeface="Arial"/>
                        <a:buNone/>
                      </a:pPr>
                      <a:r>
                        <a:rPr lang="en-US" sz="2400" u="none" cap="none" strike="noStrike">
                          <a:solidFill>
                            <a:srgbClr val="E1140A"/>
                          </a:solidFill>
                          <a:latin typeface="Nunito SemiBold"/>
                          <a:ea typeface="Nunito SemiBold"/>
                          <a:cs typeface="Nunito SemiBold"/>
                          <a:sym typeface="Nunito SemiBold"/>
                        </a:rPr>
                        <a:t>all tweets </a:t>
                      </a:r>
                      <a:endParaRPr sz="2400" u="none" cap="none" strike="noStrike">
                        <a:solidFill>
                          <a:srgbClr val="E1140A"/>
                        </a:solidFill>
                        <a:latin typeface="Nunito SemiBold"/>
                        <a:ea typeface="Nunito SemiBold"/>
                        <a:cs typeface="Nunito SemiBold"/>
                        <a:sym typeface="Nunito SemiBold"/>
                      </a:endParaRPr>
                    </a:p>
                  </a:txBody>
                  <a:tcPr marT="91425" marB="91425" marR="91425" marL="91425">
                    <a:solidFill>
                      <a:schemeClr val="lt1"/>
                    </a:solidFill>
                  </a:tcPr>
                </a:tc>
                <a:tc>
                  <a:txBody>
                    <a:bodyPr/>
                    <a:lstStyle/>
                    <a:p>
                      <a:pPr indent="0" lvl="0" marL="0" marR="0" rtl="0" algn="l">
                        <a:lnSpc>
                          <a:spcPct val="100000"/>
                        </a:lnSpc>
                        <a:spcBef>
                          <a:spcPts val="0"/>
                        </a:spcBef>
                        <a:spcAft>
                          <a:spcPts val="0"/>
                        </a:spcAft>
                        <a:buClr>
                          <a:srgbClr val="000000"/>
                        </a:buClr>
                        <a:buSzPts val="2400"/>
                        <a:buFont typeface="Arial"/>
                        <a:buNone/>
                      </a:pPr>
                      <a:r>
                        <a:rPr lang="en-US" sz="2400" u="none" cap="none" strike="noStrike">
                          <a:solidFill>
                            <a:srgbClr val="E1140A"/>
                          </a:solidFill>
                          <a:latin typeface="Nunito SemiBold"/>
                          <a:ea typeface="Nunito SemiBold"/>
                          <a:cs typeface="Nunito SemiBold"/>
                          <a:sym typeface="Nunito SemiBold"/>
                        </a:rPr>
                        <a:t>0.3145</a:t>
                      </a:r>
                      <a:endParaRPr sz="2400" u="none" cap="none" strike="noStrike">
                        <a:solidFill>
                          <a:srgbClr val="E1140A"/>
                        </a:solidFill>
                        <a:latin typeface="Nunito SemiBold"/>
                        <a:ea typeface="Nunito SemiBold"/>
                        <a:cs typeface="Nunito SemiBold"/>
                        <a:sym typeface="Nunito SemiBold"/>
                      </a:endParaRPr>
                    </a:p>
                  </a:txBody>
                  <a:tcPr marT="91425" marB="91425" marR="91425" marL="91425">
                    <a:solidFill>
                      <a:schemeClr val="lt1"/>
                    </a:solidFill>
                  </a:tcPr>
                </a:tc>
              </a:tr>
            </a:tbl>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5" name="Shape 355"/>
        <p:cNvGrpSpPr/>
        <p:nvPr/>
      </p:nvGrpSpPr>
      <p:grpSpPr>
        <a:xfrm>
          <a:off x="0" y="0"/>
          <a:ext cx="0" cy="0"/>
          <a:chOff x="0" y="0"/>
          <a:chExt cx="0" cy="0"/>
        </a:xfrm>
      </p:grpSpPr>
      <p:sp>
        <p:nvSpPr>
          <p:cNvPr id="356" name="Google Shape;356;p25"/>
          <p:cNvSpPr txBox="1"/>
          <p:nvPr>
            <p:ph type="title"/>
          </p:nvPr>
        </p:nvSpPr>
        <p:spPr>
          <a:xfrm>
            <a:off x="548783" y="632224"/>
            <a:ext cx="11076300" cy="521100"/>
          </a:xfrm>
          <a:prstGeom prst="rect">
            <a:avLst/>
          </a:prstGeom>
          <a:noFill/>
          <a:ln>
            <a:noFill/>
          </a:ln>
        </p:spPr>
        <p:txBody>
          <a:bodyPr anchorCtr="0" anchor="t" bIns="0" lIns="0" spcFirstLastPara="1" rIns="0" wrap="square" tIns="0">
            <a:noAutofit/>
          </a:bodyPr>
          <a:lstStyle/>
          <a:p>
            <a:pPr indent="0" lvl="0" marL="0" rtl="0" algn="ctr">
              <a:lnSpc>
                <a:spcPct val="88888"/>
              </a:lnSpc>
              <a:spcBef>
                <a:spcPts val="0"/>
              </a:spcBef>
              <a:spcAft>
                <a:spcPts val="0"/>
              </a:spcAft>
              <a:buClr>
                <a:schemeClr val="dk1"/>
              </a:buClr>
              <a:buSzPts val="3600"/>
              <a:buFont typeface="Gill Sans"/>
              <a:buNone/>
            </a:pPr>
            <a:r>
              <a:rPr lang="en-US" sz="3600">
                <a:latin typeface="Gill Sans"/>
                <a:ea typeface="Gill Sans"/>
                <a:cs typeface="Gill Sans"/>
                <a:sym typeface="Gill Sans"/>
              </a:rPr>
              <a:t>Survey Questionnaire</a:t>
            </a:r>
            <a:endParaRPr/>
          </a:p>
        </p:txBody>
      </p:sp>
      <p:sp>
        <p:nvSpPr>
          <p:cNvPr id="357" name="Google Shape;357;p25"/>
          <p:cNvSpPr txBox="1"/>
          <p:nvPr>
            <p:ph idx="1" type="body"/>
          </p:nvPr>
        </p:nvSpPr>
        <p:spPr>
          <a:xfrm>
            <a:off x="548775" y="1689875"/>
            <a:ext cx="11076300" cy="3433500"/>
          </a:xfrm>
          <a:prstGeom prst="rect">
            <a:avLst/>
          </a:prstGeom>
          <a:noFill/>
          <a:ln>
            <a:noFill/>
          </a:ln>
        </p:spPr>
        <p:txBody>
          <a:bodyPr anchorCtr="0" anchor="t" bIns="0" lIns="0" spcFirstLastPara="1" rIns="0" wrap="square" tIns="0">
            <a:noAutofit/>
          </a:bodyPr>
          <a:lstStyle/>
          <a:p>
            <a:pPr indent="-228560" lvl="1" marL="609493" rtl="0" algn="l">
              <a:lnSpc>
                <a:spcPct val="150000"/>
              </a:lnSpc>
              <a:spcBef>
                <a:spcPts val="0"/>
              </a:spcBef>
              <a:spcAft>
                <a:spcPts val="0"/>
              </a:spcAft>
              <a:buSzPts val="1800"/>
              <a:buFont typeface="Gill Sans"/>
              <a:buChar char="❏"/>
            </a:pPr>
            <a:r>
              <a:rPr lang="en-US">
                <a:latin typeface="Gill Sans"/>
                <a:ea typeface="Gill Sans"/>
                <a:cs typeface="Gill Sans"/>
                <a:sym typeface="Gill Sans"/>
              </a:rPr>
              <a:t>Key questions in the questionnaire </a:t>
            </a:r>
            <a:endParaRPr>
              <a:latin typeface="Gill Sans"/>
              <a:ea typeface="Gill Sans"/>
              <a:cs typeface="Gill Sans"/>
              <a:sym typeface="Gill Sans"/>
            </a:endParaRPr>
          </a:p>
          <a:p>
            <a:pPr indent="-150258" lvl="2" marL="835938" rtl="0" algn="l">
              <a:lnSpc>
                <a:spcPct val="150000"/>
              </a:lnSpc>
              <a:spcBef>
                <a:spcPts val="0"/>
              </a:spcBef>
              <a:spcAft>
                <a:spcPts val="0"/>
              </a:spcAft>
              <a:buSzPts val="1800"/>
              <a:buFont typeface="Gill Sans"/>
              <a:buChar char="❏"/>
            </a:pPr>
            <a:r>
              <a:rPr lang="en-US">
                <a:latin typeface="Gill Sans"/>
                <a:ea typeface="Gill Sans"/>
                <a:cs typeface="Gill Sans"/>
                <a:sym typeface="Gill Sans"/>
              </a:rPr>
              <a:t>Background Information</a:t>
            </a:r>
            <a:endParaRPr>
              <a:latin typeface="Gill Sans"/>
              <a:ea typeface="Gill Sans"/>
              <a:cs typeface="Gill Sans"/>
              <a:sym typeface="Gill Sans"/>
            </a:endParaRPr>
          </a:p>
          <a:p>
            <a:pPr indent="-150258" lvl="2" marL="835938" rtl="0" algn="l">
              <a:lnSpc>
                <a:spcPct val="150000"/>
              </a:lnSpc>
              <a:spcBef>
                <a:spcPts val="0"/>
              </a:spcBef>
              <a:spcAft>
                <a:spcPts val="0"/>
              </a:spcAft>
              <a:buSzPts val="1800"/>
              <a:buFont typeface="Gill Sans"/>
              <a:buChar char="❏"/>
            </a:pPr>
            <a:r>
              <a:rPr lang="en-US">
                <a:latin typeface="Gill Sans"/>
                <a:ea typeface="Gill Sans"/>
                <a:cs typeface="Gill Sans"/>
                <a:sym typeface="Gill Sans"/>
              </a:rPr>
              <a:t>Specific preferences of the Company </a:t>
            </a:r>
            <a:endParaRPr>
              <a:latin typeface="Gill Sans"/>
              <a:ea typeface="Gill Sans"/>
              <a:cs typeface="Gill Sans"/>
              <a:sym typeface="Gill Sans"/>
            </a:endParaRPr>
          </a:p>
          <a:p>
            <a:pPr indent="-156605" lvl="3" marL="1147033" rtl="0" algn="l">
              <a:lnSpc>
                <a:spcPct val="150000"/>
              </a:lnSpc>
              <a:spcBef>
                <a:spcPts val="0"/>
              </a:spcBef>
              <a:spcAft>
                <a:spcPts val="0"/>
              </a:spcAft>
              <a:buSzPts val="1800"/>
              <a:buFont typeface="Gill Sans"/>
              <a:buChar char="❏"/>
            </a:pPr>
            <a:r>
              <a:rPr lang="en-US">
                <a:latin typeface="Gill Sans"/>
                <a:ea typeface="Gill Sans"/>
                <a:cs typeface="Gill Sans"/>
                <a:sym typeface="Gill Sans"/>
              </a:rPr>
              <a:t>Compensation, Benefit, Environment, Career, Culture</a:t>
            </a:r>
            <a:endParaRPr>
              <a:latin typeface="Gill Sans"/>
              <a:ea typeface="Gill Sans"/>
              <a:cs typeface="Gill Sans"/>
              <a:sym typeface="Gill Sans"/>
            </a:endParaRPr>
          </a:p>
          <a:p>
            <a:pPr indent="-150258" lvl="2" marL="835938" marR="0" rtl="0" algn="l">
              <a:lnSpc>
                <a:spcPct val="150000"/>
              </a:lnSpc>
              <a:spcBef>
                <a:spcPts val="0"/>
              </a:spcBef>
              <a:spcAft>
                <a:spcPts val="0"/>
              </a:spcAft>
              <a:buSzPts val="1800"/>
              <a:buFont typeface="Gill Sans"/>
              <a:buChar char="❏"/>
            </a:pPr>
            <a:r>
              <a:rPr lang="en-US">
                <a:latin typeface="Gill Sans"/>
                <a:ea typeface="Gill Sans"/>
                <a:cs typeface="Gill Sans"/>
                <a:sym typeface="Gill Sans"/>
              </a:rPr>
              <a:t>Short Answer</a:t>
            </a:r>
            <a:endParaRPr>
              <a:latin typeface="Gill Sans"/>
              <a:ea typeface="Gill Sans"/>
              <a:cs typeface="Gill Sans"/>
              <a:sym typeface="Gill Sans"/>
            </a:endParaRPr>
          </a:p>
          <a:p>
            <a:pPr indent="-228559" lvl="1" marL="609493" rtl="0" algn="l">
              <a:lnSpc>
                <a:spcPct val="150000"/>
              </a:lnSpc>
              <a:spcBef>
                <a:spcPts val="0"/>
              </a:spcBef>
              <a:spcAft>
                <a:spcPts val="0"/>
              </a:spcAft>
              <a:buSzPts val="1800"/>
              <a:buFont typeface="Gill Sans"/>
              <a:buChar char="❏"/>
            </a:pPr>
            <a:r>
              <a:rPr lang="en-US">
                <a:latin typeface="Gill Sans"/>
                <a:ea typeface="Gill Sans"/>
                <a:cs typeface="Gill Sans"/>
                <a:sym typeface="Gill Sans"/>
              </a:rPr>
              <a:t>Questionnaire handout</a:t>
            </a:r>
            <a:endParaRPr>
              <a:latin typeface="Gill Sans"/>
              <a:ea typeface="Gill Sans"/>
              <a:cs typeface="Gill Sans"/>
              <a:sym typeface="Gill Sans"/>
            </a:endParaRPr>
          </a:p>
          <a:p>
            <a:pPr indent="-150258" lvl="2" marL="835938" rtl="0" algn="l">
              <a:lnSpc>
                <a:spcPct val="150000"/>
              </a:lnSpc>
              <a:spcBef>
                <a:spcPts val="0"/>
              </a:spcBef>
              <a:spcAft>
                <a:spcPts val="0"/>
              </a:spcAft>
              <a:buSzPts val="1800"/>
              <a:buFont typeface="Gill Sans"/>
              <a:buChar char="❏"/>
            </a:pPr>
            <a:r>
              <a:rPr lang="en-US">
                <a:latin typeface="Gill Sans"/>
                <a:ea typeface="Gill Sans"/>
                <a:cs typeface="Gill Sans"/>
                <a:sym typeface="Gill Sans"/>
              </a:rPr>
              <a:t>Amazon </a:t>
            </a:r>
            <a:r>
              <a:rPr lang="en-US" sz="1800">
                <a:latin typeface="Gill Sans"/>
                <a:ea typeface="Gill Sans"/>
                <a:cs typeface="Gill Sans"/>
                <a:sym typeface="Gill Sans"/>
              </a:rPr>
              <a:t>Mechanical Turk (</a:t>
            </a:r>
            <a:r>
              <a:rPr lang="en-US">
                <a:latin typeface="Gill Sans"/>
                <a:ea typeface="Gill Sans"/>
                <a:cs typeface="Gill Sans"/>
                <a:sym typeface="Gill Sans"/>
              </a:rPr>
              <a:t>181)  </a:t>
            </a:r>
            <a:endParaRPr sz="1800">
              <a:latin typeface="Gill Sans"/>
              <a:ea typeface="Gill Sans"/>
              <a:cs typeface="Gill Sans"/>
              <a:sym typeface="Gill Sans"/>
            </a:endParaRPr>
          </a:p>
          <a:p>
            <a:pPr indent="-150258" lvl="2" marL="835938" rtl="0" algn="l">
              <a:lnSpc>
                <a:spcPct val="150000"/>
              </a:lnSpc>
              <a:spcBef>
                <a:spcPts val="0"/>
              </a:spcBef>
              <a:spcAft>
                <a:spcPts val="0"/>
              </a:spcAft>
              <a:buSzPts val="1800"/>
              <a:buFont typeface="Gill Sans"/>
              <a:buChar char="❏"/>
            </a:pPr>
            <a:r>
              <a:rPr lang="en-US">
                <a:latin typeface="Gill Sans"/>
                <a:ea typeface="Gill Sans"/>
                <a:cs typeface="Gill Sans"/>
                <a:sym typeface="Gill Sans"/>
              </a:rPr>
              <a:t>Free response (62 Part 1 + 63 Part 2)</a:t>
            </a:r>
            <a:endParaRPr>
              <a:latin typeface="Gill Sans"/>
              <a:ea typeface="Gill Sans"/>
              <a:cs typeface="Gill Sans"/>
              <a:sym typeface="Gill Sans"/>
            </a:endParaRPr>
          </a:p>
          <a:p>
            <a:pPr indent="0" lvl="0" marL="0" marR="0" rtl="0" algn="l">
              <a:lnSpc>
                <a:spcPct val="150000"/>
              </a:lnSpc>
              <a:spcBef>
                <a:spcPts val="500"/>
              </a:spcBef>
              <a:spcAft>
                <a:spcPts val="0"/>
              </a:spcAft>
              <a:buSzPts val="2000"/>
              <a:buNone/>
            </a:pPr>
            <a:r>
              <a:t/>
            </a:r>
            <a:endParaRPr>
              <a:latin typeface="Gill Sans"/>
              <a:ea typeface="Gill Sans"/>
              <a:cs typeface="Gill Sans"/>
              <a:sym typeface="Gill Sans"/>
            </a:endParaRPr>
          </a:p>
        </p:txBody>
      </p:sp>
      <p:sp>
        <p:nvSpPr>
          <p:cNvPr id="358" name="Google Shape;358;p25"/>
          <p:cNvSpPr txBox="1"/>
          <p:nvPr>
            <p:ph idx="12" type="sldNum"/>
          </p:nvPr>
        </p:nvSpPr>
        <p:spPr>
          <a:xfrm>
            <a:off x="11752974" y="6473952"/>
            <a:ext cx="438900" cy="1554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000000"/>
              </a:buClr>
              <a:buSzPts val="1000"/>
              <a:buFont typeface="Arial"/>
              <a:buNone/>
            </a:pPr>
            <a:fld id="{00000000-1234-1234-1234-123412341234}" type="slidenum">
              <a:rPr lang="en-US"/>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3" name="Shape 363"/>
        <p:cNvGrpSpPr/>
        <p:nvPr/>
      </p:nvGrpSpPr>
      <p:grpSpPr>
        <a:xfrm>
          <a:off x="0" y="0"/>
          <a:ext cx="0" cy="0"/>
          <a:chOff x="0" y="0"/>
          <a:chExt cx="0" cy="0"/>
        </a:xfrm>
      </p:grpSpPr>
      <p:sp>
        <p:nvSpPr>
          <p:cNvPr id="364" name="Google Shape;364;p26"/>
          <p:cNvSpPr txBox="1"/>
          <p:nvPr>
            <p:ph type="title"/>
          </p:nvPr>
        </p:nvSpPr>
        <p:spPr>
          <a:xfrm>
            <a:off x="548783" y="403624"/>
            <a:ext cx="11076300" cy="5211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SzPts val="3200"/>
              <a:buNone/>
            </a:pPr>
            <a:r>
              <a:rPr lang="en-US"/>
              <a:t>Questionnaire results</a:t>
            </a:r>
            <a:endParaRPr/>
          </a:p>
        </p:txBody>
      </p:sp>
      <p:sp>
        <p:nvSpPr>
          <p:cNvPr id="365" name="Google Shape;365;p26"/>
          <p:cNvSpPr txBox="1"/>
          <p:nvPr>
            <p:ph idx="1" type="body"/>
          </p:nvPr>
        </p:nvSpPr>
        <p:spPr>
          <a:xfrm>
            <a:off x="670583" y="975605"/>
            <a:ext cx="11076300" cy="4906800"/>
          </a:xfrm>
          <a:prstGeom prst="rect">
            <a:avLst/>
          </a:prstGeom>
          <a:noFill/>
          <a:ln>
            <a:noFill/>
          </a:ln>
        </p:spPr>
        <p:txBody>
          <a:bodyPr anchorCtr="0" anchor="t" bIns="0" lIns="0" spcFirstLastPara="1" rIns="0" wrap="square" tIns="0">
            <a:noAutofit/>
          </a:bodyPr>
          <a:lstStyle/>
          <a:p>
            <a:pPr indent="-349250" lvl="0" marL="457200" rtl="0" algn="l">
              <a:lnSpc>
                <a:spcPct val="150000"/>
              </a:lnSpc>
              <a:spcBef>
                <a:spcPts val="0"/>
              </a:spcBef>
              <a:spcAft>
                <a:spcPts val="0"/>
              </a:spcAft>
              <a:buSzPts val="1900"/>
              <a:buFont typeface="Gill Sans"/>
              <a:buChar char="❏"/>
            </a:pPr>
            <a:r>
              <a:rPr lang="en-US" sz="1900">
                <a:latin typeface="Gill Sans"/>
                <a:ea typeface="Gill Sans"/>
                <a:cs typeface="Gill Sans"/>
                <a:sym typeface="Gill Sans"/>
              </a:rPr>
              <a:t>Need: </a:t>
            </a:r>
            <a:r>
              <a:rPr lang="en-US" sz="1900">
                <a:latin typeface="Gill Sans"/>
                <a:ea typeface="Gill Sans"/>
                <a:cs typeface="Gill Sans"/>
                <a:sym typeface="Gill Sans"/>
              </a:rPr>
              <a:t>Glassdoor, Indeed and other resources doesn’t disclose the age of employee reviewers</a:t>
            </a:r>
            <a:endParaRPr sz="1900">
              <a:latin typeface="Gill Sans"/>
              <a:ea typeface="Gill Sans"/>
              <a:cs typeface="Gill Sans"/>
              <a:sym typeface="Gill Sans"/>
            </a:endParaRPr>
          </a:p>
          <a:p>
            <a:pPr indent="-349250" lvl="0" marL="457200" rtl="0" algn="l">
              <a:lnSpc>
                <a:spcPct val="150000"/>
              </a:lnSpc>
              <a:spcBef>
                <a:spcPts val="0"/>
              </a:spcBef>
              <a:spcAft>
                <a:spcPts val="0"/>
              </a:spcAft>
              <a:buSzPts val="1900"/>
              <a:buFont typeface="Gill Sans"/>
              <a:buChar char="❏"/>
            </a:pPr>
            <a:r>
              <a:rPr lang="en-US" sz="1900">
                <a:latin typeface="Gill Sans"/>
                <a:ea typeface="Gill Sans"/>
                <a:cs typeface="Gill Sans"/>
                <a:sym typeface="Gill Sans"/>
              </a:rPr>
              <a:t>We’ve collected 181 responses from Amazon Turk, 62 responses from Survey Monkey Part 1 ( Benefit, Compensation, Career) and 63 responses from Survey Monkey Part 2 ( Environment, Culture). </a:t>
            </a:r>
            <a:endParaRPr sz="1900">
              <a:latin typeface="Gill Sans"/>
              <a:ea typeface="Gill Sans"/>
              <a:cs typeface="Gill Sans"/>
              <a:sym typeface="Gill Sans"/>
            </a:endParaRPr>
          </a:p>
          <a:p>
            <a:pPr indent="-349250" lvl="0" marL="457200" rtl="0" algn="l">
              <a:lnSpc>
                <a:spcPct val="150000"/>
              </a:lnSpc>
              <a:spcBef>
                <a:spcPts val="0"/>
              </a:spcBef>
              <a:spcAft>
                <a:spcPts val="0"/>
              </a:spcAft>
              <a:buSzPts val="1900"/>
              <a:buFont typeface="Gill Sans"/>
              <a:buChar char="❏"/>
            </a:pPr>
            <a:r>
              <a:rPr lang="en-US" sz="1900">
                <a:latin typeface="Gill Sans"/>
                <a:ea typeface="Gill Sans"/>
                <a:cs typeface="Gill Sans"/>
                <a:sym typeface="Gill Sans"/>
              </a:rPr>
              <a:t>Overview of those respondents:</a:t>
            </a:r>
            <a:endParaRPr sz="1900">
              <a:latin typeface="Gill Sans"/>
              <a:ea typeface="Gill Sans"/>
              <a:cs typeface="Gill Sans"/>
              <a:sym typeface="Gill Sans"/>
            </a:endParaRPr>
          </a:p>
        </p:txBody>
      </p:sp>
      <p:pic>
        <p:nvPicPr>
          <p:cNvPr id="366" name="Google Shape;366;p26"/>
          <p:cNvPicPr preferRelativeResize="0"/>
          <p:nvPr/>
        </p:nvPicPr>
        <p:blipFill>
          <a:blip r:embed="rId3">
            <a:alphaModFix/>
          </a:blip>
          <a:stretch>
            <a:fillRect/>
          </a:stretch>
        </p:blipFill>
        <p:spPr>
          <a:xfrm>
            <a:off x="175675" y="3027275"/>
            <a:ext cx="5656226" cy="3410125"/>
          </a:xfrm>
          <a:prstGeom prst="rect">
            <a:avLst/>
          </a:prstGeom>
          <a:noFill/>
          <a:ln>
            <a:noFill/>
          </a:ln>
        </p:spPr>
      </p:pic>
      <p:pic>
        <p:nvPicPr>
          <p:cNvPr id="367" name="Google Shape;367;p26"/>
          <p:cNvPicPr preferRelativeResize="0"/>
          <p:nvPr/>
        </p:nvPicPr>
        <p:blipFill>
          <a:blip r:embed="rId4">
            <a:alphaModFix/>
          </a:blip>
          <a:stretch>
            <a:fillRect/>
          </a:stretch>
        </p:blipFill>
        <p:spPr>
          <a:xfrm>
            <a:off x="5957075" y="3027275"/>
            <a:ext cx="5789807" cy="34101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2" name="Shape 372"/>
        <p:cNvGrpSpPr/>
        <p:nvPr/>
      </p:nvGrpSpPr>
      <p:grpSpPr>
        <a:xfrm>
          <a:off x="0" y="0"/>
          <a:ext cx="0" cy="0"/>
          <a:chOff x="0" y="0"/>
          <a:chExt cx="0" cy="0"/>
        </a:xfrm>
      </p:grpSpPr>
      <p:sp>
        <p:nvSpPr>
          <p:cNvPr id="373" name="Google Shape;373;p27"/>
          <p:cNvSpPr txBox="1"/>
          <p:nvPr>
            <p:ph type="title"/>
          </p:nvPr>
        </p:nvSpPr>
        <p:spPr>
          <a:xfrm>
            <a:off x="727783" y="403624"/>
            <a:ext cx="11076300" cy="5211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SzPts val="3200"/>
              <a:buNone/>
            </a:pPr>
            <a:r>
              <a:rPr lang="en-US"/>
              <a:t>Findings</a:t>
            </a:r>
            <a:endParaRPr/>
          </a:p>
        </p:txBody>
      </p:sp>
      <p:sp>
        <p:nvSpPr>
          <p:cNvPr id="374" name="Google Shape;374;p27"/>
          <p:cNvSpPr txBox="1"/>
          <p:nvPr>
            <p:ph idx="1" type="body"/>
          </p:nvPr>
        </p:nvSpPr>
        <p:spPr>
          <a:xfrm>
            <a:off x="548783" y="1308880"/>
            <a:ext cx="11076300" cy="49068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500"/>
              </a:spcBef>
              <a:spcAft>
                <a:spcPts val="0"/>
              </a:spcAft>
              <a:buSzPts val="2000"/>
              <a:buNone/>
            </a:pPr>
            <a:r>
              <a:rPr b="1" lang="en-US"/>
              <a:t>Compensation:</a:t>
            </a:r>
            <a:endParaRPr b="1"/>
          </a:p>
        </p:txBody>
      </p:sp>
      <p:sp>
        <p:nvSpPr>
          <p:cNvPr id="375" name="Google Shape;375;p27"/>
          <p:cNvSpPr txBox="1"/>
          <p:nvPr/>
        </p:nvSpPr>
        <p:spPr>
          <a:xfrm>
            <a:off x="865550" y="5379925"/>
            <a:ext cx="10644900" cy="989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For all generation groups, they care more about promotion, bonus plan, and fairness (all of which above 4) instead of salary growth (around 2 to 3). </a:t>
            </a:r>
            <a:endParaRPr b="0" i="0" sz="1800" u="none" cap="none" strike="noStrike">
              <a:solidFill>
                <a:srgbClr val="000000"/>
              </a:solidFill>
              <a:latin typeface="Arial"/>
              <a:ea typeface="Arial"/>
              <a:cs typeface="Arial"/>
              <a:sym typeface="Arial"/>
            </a:endParaRPr>
          </a:p>
        </p:txBody>
      </p:sp>
      <p:pic>
        <p:nvPicPr>
          <p:cNvPr id="376" name="Google Shape;376;p27"/>
          <p:cNvPicPr preferRelativeResize="0"/>
          <p:nvPr/>
        </p:nvPicPr>
        <p:blipFill>
          <a:blip r:embed="rId3">
            <a:alphaModFix/>
          </a:blip>
          <a:stretch>
            <a:fillRect/>
          </a:stretch>
        </p:blipFill>
        <p:spPr>
          <a:xfrm>
            <a:off x="727775" y="1817300"/>
            <a:ext cx="6906002" cy="3299524"/>
          </a:xfrm>
          <a:prstGeom prst="rect">
            <a:avLst/>
          </a:prstGeom>
          <a:noFill/>
          <a:ln>
            <a:noFill/>
          </a:ln>
        </p:spPr>
      </p:pic>
      <p:pic>
        <p:nvPicPr>
          <p:cNvPr id="377" name="Google Shape;377;p27"/>
          <p:cNvPicPr preferRelativeResize="0"/>
          <p:nvPr/>
        </p:nvPicPr>
        <p:blipFill>
          <a:blip r:embed="rId4">
            <a:alphaModFix/>
          </a:blip>
          <a:stretch>
            <a:fillRect/>
          </a:stretch>
        </p:blipFill>
        <p:spPr>
          <a:xfrm>
            <a:off x="7850925" y="1894550"/>
            <a:ext cx="609600" cy="1524000"/>
          </a:xfrm>
          <a:prstGeom prst="rect">
            <a:avLst/>
          </a:prstGeom>
          <a:noFill/>
          <a:ln>
            <a:noFill/>
          </a:ln>
        </p:spPr>
      </p:pic>
      <p:sp>
        <p:nvSpPr>
          <p:cNvPr id="378" name="Google Shape;378;p27"/>
          <p:cNvSpPr txBox="1"/>
          <p:nvPr/>
        </p:nvSpPr>
        <p:spPr>
          <a:xfrm>
            <a:off x="8327550" y="1894925"/>
            <a:ext cx="1705200" cy="21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Salary Growth</a:t>
            </a:r>
            <a:endParaRPr/>
          </a:p>
        </p:txBody>
      </p:sp>
      <p:sp>
        <p:nvSpPr>
          <p:cNvPr id="379" name="Google Shape;379;p27"/>
          <p:cNvSpPr txBox="1"/>
          <p:nvPr/>
        </p:nvSpPr>
        <p:spPr>
          <a:xfrm>
            <a:off x="8327550" y="2280963"/>
            <a:ext cx="1111500" cy="38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Promotion</a:t>
            </a:r>
            <a:endParaRPr/>
          </a:p>
        </p:txBody>
      </p:sp>
      <p:sp>
        <p:nvSpPr>
          <p:cNvPr id="380" name="Google Shape;380;p27"/>
          <p:cNvSpPr txBox="1"/>
          <p:nvPr/>
        </p:nvSpPr>
        <p:spPr>
          <a:xfrm>
            <a:off x="8318100" y="2609450"/>
            <a:ext cx="1224600" cy="25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Bonus Plan</a:t>
            </a:r>
            <a:endParaRPr/>
          </a:p>
        </p:txBody>
      </p:sp>
      <p:sp>
        <p:nvSpPr>
          <p:cNvPr id="381" name="Google Shape;381;p27"/>
          <p:cNvSpPr txBox="1"/>
          <p:nvPr/>
        </p:nvSpPr>
        <p:spPr>
          <a:xfrm>
            <a:off x="8327550" y="2987500"/>
            <a:ext cx="970200" cy="21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Fairness</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6" name="Shape 386"/>
        <p:cNvGrpSpPr/>
        <p:nvPr/>
      </p:nvGrpSpPr>
      <p:grpSpPr>
        <a:xfrm>
          <a:off x="0" y="0"/>
          <a:ext cx="0" cy="0"/>
          <a:chOff x="0" y="0"/>
          <a:chExt cx="0" cy="0"/>
        </a:xfrm>
      </p:grpSpPr>
      <p:sp>
        <p:nvSpPr>
          <p:cNvPr id="387" name="Google Shape;387;p28"/>
          <p:cNvSpPr txBox="1"/>
          <p:nvPr>
            <p:ph type="title"/>
          </p:nvPr>
        </p:nvSpPr>
        <p:spPr>
          <a:xfrm>
            <a:off x="548783" y="403624"/>
            <a:ext cx="11076300" cy="5211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SzPts val="3200"/>
              <a:buNone/>
            </a:pPr>
            <a:r>
              <a:rPr lang="en-US"/>
              <a:t>Findings</a:t>
            </a:r>
            <a:endParaRPr/>
          </a:p>
        </p:txBody>
      </p:sp>
      <p:sp>
        <p:nvSpPr>
          <p:cNvPr id="388" name="Google Shape;388;p28"/>
          <p:cNvSpPr txBox="1"/>
          <p:nvPr>
            <p:ph idx="1" type="body"/>
          </p:nvPr>
        </p:nvSpPr>
        <p:spPr>
          <a:xfrm>
            <a:off x="548783" y="1308880"/>
            <a:ext cx="11076300" cy="49068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500"/>
              </a:spcBef>
              <a:spcAft>
                <a:spcPts val="0"/>
              </a:spcAft>
              <a:buSzPts val="2000"/>
              <a:buNone/>
            </a:pPr>
            <a:r>
              <a:rPr b="1" lang="en-US"/>
              <a:t>Benefit:</a:t>
            </a:r>
            <a:endParaRPr b="1"/>
          </a:p>
        </p:txBody>
      </p:sp>
      <p:sp>
        <p:nvSpPr>
          <p:cNvPr id="389" name="Google Shape;389;p28"/>
          <p:cNvSpPr txBox="1"/>
          <p:nvPr/>
        </p:nvSpPr>
        <p:spPr>
          <a:xfrm>
            <a:off x="876100" y="5689875"/>
            <a:ext cx="9966600" cy="633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Because of more serious competitions and peer pressures in job market, young generations (1991 - 2000)  has </a:t>
            </a:r>
            <a:r>
              <a:rPr lang="en-US" sz="1800"/>
              <a:t>marginal</a:t>
            </a:r>
            <a:r>
              <a:rPr b="0" i="0" lang="en-US" sz="1800" u="none" cap="none" strike="noStrike">
                <a:solidFill>
                  <a:srgbClr val="000000"/>
                </a:solidFill>
                <a:latin typeface="Arial"/>
                <a:ea typeface="Arial"/>
                <a:cs typeface="Arial"/>
                <a:sym typeface="Arial"/>
              </a:rPr>
              <a:t> demand on different benefits from their company. </a:t>
            </a:r>
            <a:endParaRPr b="0" i="0" sz="1800" u="none" cap="none" strike="noStrike">
              <a:solidFill>
                <a:srgbClr val="000000"/>
              </a:solidFill>
              <a:latin typeface="Arial"/>
              <a:ea typeface="Arial"/>
              <a:cs typeface="Arial"/>
              <a:sym typeface="Arial"/>
            </a:endParaRPr>
          </a:p>
        </p:txBody>
      </p:sp>
      <p:pic>
        <p:nvPicPr>
          <p:cNvPr id="390" name="Google Shape;390;p28"/>
          <p:cNvPicPr preferRelativeResize="0"/>
          <p:nvPr/>
        </p:nvPicPr>
        <p:blipFill>
          <a:blip r:embed="rId3">
            <a:alphaModFix/>
          </a:blip>
          <a:stretch>
            <a:fillRect/>
          </a:stretch>
        </p:blipFill>
        <p:spPr>
          <a:xfrm>
            <a:off x="8964475" y="3256625"/>
            <a:ext cx="666750" cy="2228850"/>
          </a:xfrm>
          <a:prstGeom prst="rect">
            <a:avLst/>
          </a:prstGeom>
          <a:noFill/>
          <a:ln>
            <a:noFill/>
          </a:ln>
        </p:spPr>
      </p:pic>
      <p:sp>
        <p:nvSpPr>
          <p:cNvPr id="391" name="Google Shape;391;p28"/>
          <p:cNvSpPr txBox="1"/>
          <p:nvPr/>
        </p:nvSpPr>
        <p:spPr>
          <a:xfrm>
            <a:off x="9542800" y="3311250"/>
            <a:ext cx="1752300" cy="23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Paid Overtime</a:t>
            </a:r>
            <a:endParaRPr/>
          </a:p>
        </p:txBody>
      </p:sp>
      <p:sp>
        <p:nvSpPr>
          <p:cNvPr id="392" name="Google Shape;392;p28"/>
          <p:cNvSpPr txBox="1"/>
          <p:nvPr/>
        </p:nvSpPr>
        <p:spPr>
          <a:xfrm>
            <a:off x="9542800" y="3749275"/>
            <a:ext cx="1413000" cy="23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Insurance </a:t>
            </a:r>
            <a:endParaRPr/>
          </a:p>
        </p:txBody>
      </p:sp>
      <p:sp>
        <p:nvSpPr>
          <p:cNvPr id="393" name="Google Shape;393;p28"/>
          <p:cNvSpPr txBox="1"/>
          <p:nvPr/>
        </p:nvSpPr>
        <p:spPr>
          <a:xfrm>
            <a:off x="9552225" y="4248575"/>
            <a:ext cx="1187100" cy="23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28"/>
          <p:cNvSpPr txBox="1"/>
          <p:nvPr/>
        </p:nvSpPr>
        <p:spPr>
          <a:xfrm>
            <a:off x="9533350" y="4187300"/>
            <a:ext cx="1431900" cy="25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Flexitime</a:t>
            </a:r>
            <a:endParaRPr/>
          </a:p>
        </p:txBody>
      </p:sp>
      <p:sp>
        <p:nvSpPr>
          <p:cNvPr id="395" name="Google Shape;395;p28"/>
          <p:cNvSpPr txBox="1"/>
          <p:nvPr/>
        </p:nvSpPr>
        <p:spPr>
          <a:xfrm>
            <a:off x="9608725" y="4663075"/>
            <a:ext cx="1912500" cy="23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Paid Sick Leave</a:t>
            </a:r>
            <a:endParaRPr/>
          </a:p>
        </p:txBody>
      </p:sp>
      <p:sp>
        <p:nvSpPr>
          <p:cNvPr id="396" name="Google Shape;396;p28"/>
          <p:cNvSpPr txBox="1"/>
          <p:nvPr/>
        </p:nvSpPr>
        <p:spPr>
          <a:xfrm>
            <a:off x="9571050" y="5086975"/>
            <a:ext cx="1413000" cy="25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Yearly Holiday</a:t>
            </a:r>
            <a:endParaRPr/>
          </a:p>
        </p:txBody>
      </p:sp>
      <p:pic>
        <p:nvPicPr>
          <p:cNvPr id="397" name="Google Shape;397;p28"/>
          <p:cNvPicPr preferRelativeResize="0"/>
          <p:nvPr/>
        </p:nvPicPr>
        <p:blipFill>
          <a:blip r:embed="rId4">
            <a:alphaModFix/>
          </a:blip>
          <a:stretch>
            <a:fillRect/>
          </a:stretch>
        </p:blipFill>
        <p:spPr>
          <a:xfrm>
            <a:off x="548775" y="1734750"/>
            <a:ext cx="7793323" cy="38565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2" name="Shape 402"/>
        <p:cNvGrpSpPr/>
        <p:nvPr/>
      </p:nvGrpSpPr>
      <p:grpSpPr>
        <a:xfrm>
          <a:off x="0" y="0"/>
          <a:ext cx="0" cy="0"/>
          <a:chOff x="0" y="0"/>
          <a:chExt cx="0" cy="0"/>
        </a:xfrm>
      </p:grpSpPr>
      <p:sp>
        <p:nvSpPr>
          <p:cNvPr id="403" name="Google Shape;403;p29"/>
          <p:cNvSpPr txBox="1"/>
          <p:nvPr>
            <p:ph type="title"/>
          </p:nvPr>
        </p:nvSpPr>
        <p:spPr>
          <a:xfrm>
            <a:off x="548783" y="403624"/>
            <a:ext cx="11076300" cy="5211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SzPts val="3200"/>
              <a:buNone/>
            </a:pPr>
            <a:r>
              <a:rPr lang="en-US"/>
              <a:t>Findings </a:t>
            </a:r>
            <a:endParaRPr/>
          </a:p>
        </p:txBody>
      </p:sp>
      <p:sp>
        <p:nvSpPr>
          <p:cNvPr id="404" name="Google Shape;404;p29"/>
          <p:cNvSpPr txBox="1"/>
          <p:nvPr>
            <p:ph idx="1" type="body"/>
          </p:nvPr>
        </p:nvSpPr>
        <p:spPr>
          <a:xfrm>
            <a:off x="548783" y="1308880"/>
            <a:ext cx="11076300" cy="49068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500"/>
              </a:spcBef>
              <a:spcAft>
                <a:spcPts val="0"/>
              </a:spcAft>
              <a:buSzPts val="2000"/>
              <a:buNone/>
            </a:pPr>
            <a:r>
              <a:rPr b="1" lang="en-US"/>
              <a:t>Environment:</a:t>
            </a:r>
            <a:endParaRPr b="1"/>
          </a:p>
          <a:p>
            <a:pPr indent="0" lvl="0" marL="0" rtl="0" algn="l">
              <a:lnSpc>
                <a:spcPct val="90000"/>
              </a:lnSpc>
              <a:spcBef>
                <a:spcPts val="500"/>
              </a:spcBef>
              <a:spcAft>
                <a:spcPts val="0"/>
              </a:spcAft>
              <a:buSzPts val="2000"/>
              <a:buNone/>
            </a:pPr>
            <a:r>
              <a:t/>
            </a:r>
            <a:endParaRPr/>
          </a:p>
        </p:txBody>
      </p:sp>
      <p:sp>
        <p:nvSpPr>
          <p:cNvPr id="405" name="Google Shape;405;p29"/>
          <p:cNvSpPr txBox="1"/>
          <p:nvPr/>
        </p:nvSpPr>
        <p:spPr>
          <a:xfrm>
            <a:off x="7102925" y="1827550"/>
            <a:ext cx="4408800" cy="2458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For young generations (1991 -2000), They are more satisfied with fast-paced environment and new challenge. </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They also care more about their companies’ brand than those older generations</a:t>
            </a:r>
            <a:endParaRPr b="0" i="0" sz="1800" u="none" cap="none" strike="noStrike">
              <a:solidFill>
                <a:srgbClr val="000000"/>
              </a:solidFill>
              <a:latin typeface="Arial"/>
              <a:ea typeface="Arial"/>
              <a:cs typeface="Arial"/>
              <a:sym typeface="Arial"/>
            </a:endParaRPr>
          </a:p>
        </p:txBody>
      </p:sp>
      <p:pic>
        <p:nvPicPr>
          <p:cNvPr id="406" name="Google Shape;406;p29"/>
          <p:cNvPicPr preferRelativeResize="0"/>
          <p:nvPr/>
        </p:nvPicPr>
        <p:blipFill rotWithShape="1">
          <a:blip r:embed="rId3">
            <a:alphaModFix/>
          </a:blip>
          <a:srcRect b="0" l="0" r="0" t="0"/>
          <a:stretch/>
        </p:blipFill>
        <p:spPr>
          <a:xfrm>
            <a:off x="592950" y="1631475"/>
            <a:ext cx="5613049" cy="2337225"/>
          </a:xfrm>
          <a:prstGeom prst="rect">
            <a:avLst/>
          </a:prstGeom>
          <a:noFill/>
          <a:ln>
            <a:noFill/>
          </a:ln>
        </p:spPr>
      </p:pic>
      <p:pic>
        <p:nvPicPr>
          <p:cNvPr id="407" name="Google Shape;407;p29"/>
          <p:cNvPicPr preferRelativeResize="0"/>
          <p:nvPr/>
        </p:nvPicPr>
        <p:blipFill rotWithShape="1">
          <a:blip r:embed="rId4">
            <a:alphaModFix/>
          </a:blip>
          <a:srcRect b="0" l="0" r="0" t="0"/>
          <a:stretch/>
        </p:blipFill>
        <p:spPr>
          <a:xfrm>
            <a:off x="592950" y="3968700"/>
            <a:ext cx="6126249" cy="2581601"/>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2" name="Shape 412"/>
        <p:cNvGrpSpPr/>
        <p:nvPr/>
      </p:nvGrpSpPr>
      <p:grpSpPr>
        <a:xfrm>
          <a:off x="0" y="0"/>
          <a:ext cx="0" cy="0"/>
          <a:chOff x="0" y="0"/>
          <a:chExt cx="0" cy="0"/>
        </a:xfrm>
      </p:grpSpPr>
      <p:sp>
        <p:nvSpPr>
          <p:cNvPr id="413" name="Google Shape;413;p30"/>
          <p:cNvSpPr txBox="1"/>
          <p:nvPr>
            <p:ph type="title"/>
          </p:nvPr>
        </p:nvSpPr>
        <p:spPr>
          <a:xfrm>
            <a:off x="548783" y="403624"/>
            <a:ext cx="11076300" cy="5211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SzPts val="3200"/>
              <a:buNone/>
            </a:pPr>
            <a:r>
              <a:rPr lang="en-US"/>
              <a:t>Findings</a:t>
            </a:r>
            <a:endParaRPr/>
          </a:p>
        </p:txBody>
      </p:sp>
      <p:sp>
        <p:nvSpPr>
          <p:cNvPr id="414" name="Google Shape;414;p30"/>
          <p:cNvSpPr txBox="1"/>
          <p:nvPr>
            <p:ph idx="1" type="body"/>
          </p:nvPr>
        </p:nvSpPr>
        <p:spPr>
          <a:xfrm>
            <a:off x="548783" y="1308880"/>
            <a:ext cx="11076300" cy="49068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500"/>
              </a:spcBef>
              <a:spcAft>
                <a:spcPts val="0"/>
              </a:spcAft>
              <a:buSzPts val="2000"/>
              <a:buNone/>
            </a:pPr>
            <a:r>
              <a:t/>
            </a:r>
            <a:endParaRPr/>
          </a:p>
        </p:txBody>
      </p:sp>
      <p:pic>
        <p:nvPicPr>
          <p:cNvPr id="415" name="Google Shape;415;p30"/>
          <p:cNvPicPr preferRelativeResize="0"/>
          <p:nvPr/>
        </p:nvPicPr>
        <p:blipFill rotWithShape="1">
          <a:blip r:embed="rId3">
            <a:alphaModFix/>
          </a:blip>
          <a:srcRect b="0" l="0" r="0" t="0"/>
          <a:stretch/>
        </p:blipFill>
        <p:spPr>
          <a:xfrm>
            <a:off x="548777" y="1308875"/>
            <a:ext cx="6386925" cy="4906801"/>
          </a:xfrm>
          <a:prstGeom prst="rect">
            <a:avLst/>
          </a:prstGeom>
          <a:noFill/>
          <a:ln>
            <a:noFill/>
          </a:ln>
        </p:spPr>
      </p:pic>
      <p:sp>
        <p:nvSpPr>
          <p:cNvPr id="416" name="Google Shape;416;p30"/>
          <p:cNvSpPr txBox="1"/>
          <p:nvPr/>
        </p:nvSpPr>
        <p:spPr>
          <a:xfrm>
            <a:off x="527550" y="857250"/>
            <a:ext cx="3089700" cy="451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lang="en-US" sz="1800"/>
              <a:t>C</a:t>
            </a:r>
            <a:r>
              <a:rPr b="1" i="0" lang="en-US" sz="1800" u="none" cap="none" strike="noStrike">
                <a:solidFill>
                  <a:srgbClr val="000000"/>
                </a:solidFill>
                <a:latin typeface="Arial"/>
                <a:ea typeface="Arial"/>
                <a:cs typeface="Arial"/>
                <a:sym typeface="Arial"/>
              </a:rPr>
              <a:t>ulture:</a:t>
            </a:r>
            <a:endParaRPr b="1" i="0" sz="1800" u="none" cap="none" strike="noStrike">
              <a:solidFill>
                <a:srgbClr val="000000"/>
              </a:solidFill>
              <a:latin typeface="Arial"/>
              <a:ea typeface="Arial"/>
              <a:cs typeface="Arial"/>
              <a:sym typeface="Arial"/>
            </a:endParaRPr>
          </a:p>
        </p:txBody>
      </p:sp>
      <p:sp>
        <p:nvSpPr>
          <p:cNvPr id="417" name="Google Shape;417;p30"/>
          <p:cNvSpPr txBox="1"/>
          <p:nvPr/>
        </p:nvSpPr>
        <p:spPr>
          <a:xfrm>
            <a:off x="7263075" y="1663275"/>
            <a:ext cx="4163700" cy="2948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Here, we can see for younger generations (1991 to 2000), there are a larger proportion of them want a diverse culture in their companies instead of a unique culture. </a:t>
            </a:r>
            <a:endParaRPr b="0" i="0" sz="1800" u="none" cap="none" strike="noStrike">
              <a:solidFill>
                <a:srgbClr val="000000"/>
              </a:solidFill>
              <a:latin typeface="Arial"/>
              <a:ea typeface="Arial"/>
              <a:cs typeface="Arial"/>
              <a:sym typeface="Arial"/>
            </a:endParaRPr>
          </a:p>
        </p:txBody>
      </p:sp>
      <p:sp>
        <p:nvSpPr>
          <p:cNvPr id="418" name="Google Shape;418;p30"/>
          <p:cNvSpPr txBox="1"/>
          <p:nvPr/>
        </p:nvSpPr>
        <p:spPr>
          <a:xfrm>
            <a:off x="1311875" y="3202825"/>
            <a:ext cx="651300" cy="135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34</a:t>
            </a:r>
            <a:endParaRPr b="0" i="0" sz="1400" u="none" cap="none" strike="noStrike">
              <a:solidFill>
                <a:srgbClr val="000000"/>
              </a:solidFill>
              <a:latin typeface="Arial"/>
              <a:ea typeface="Arial"/>
              <a:cs typeface="Arial"/>
              <a:sym typeface="Arial"/>
            </a:endParaRPr>
          </a:p>
        </p:txBody>
      </p:sp>
      <p:sp>
        <p:nvSpPr>
          <p:cNvPr id="419" name="Google Shape;419;p30"/>
          <p:cNvSpPr txBox="1"/>
          <p:nvPr/>
        </p:nvSpPr>
        <p:spPr>
          <a:xfrm>
            <a:off x="1854750" y="3818050"/>
            <a:ext cx="561000" cy="180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23</a:t>
            </a:r>
            <a:endParaRPr b="0" i="0" sz="1400" u="none" cap="none" strike="noStrike">
              <a:solidFill>
                <a:srgbClr val="000000"/>
              </a:solidFill>
              <a:latin typeface="Arial"/>
              <a:ea typeface="Arial"/>
              <a:cs typeface="Arial"/>
              <a:sym typeface="Arial"/>
            </a:endParaRPr>
          </a:p>
        </p:txBody>
      </p:sp>
      <p:sp>
        <p:nvSpPr>
          <p:cNvPr id="420" name="Google Shape;420;p30"/>
          <p:cNvSpPr txBox="1"/>
          <p:nvPr/>
        </p:nvSpPr>
        <p:spPr>
          <a:xfrm>
            <a:off x="3320425" y="1419075"/>
            <a:ext cx="741900" cy="244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67</a:t>
            </a:r>
            <a:endParaRPr b="0" i="0" sz="1400" u="none" cap="none" strike="noStrike">
              <a:solidFill>
                <a:srgbClr val="000000"/>
              </a:solidFill>
              <a:latin typeface="Arial"/>
              <a:ea typeface="Arial"/>
              <a:cs typeface="Arial"/>
              <a:sym typeface="Arial"/>
            </a:endParaRPr>
          </a:p>
        </p:txBody>
      </p:sp>
      <p:sp>
        <p:nvSpPr>
          <p:cNvPr id="421" name="Google Shape;421;p30"/>
          <p:cNvSpPr txBox="1"/>
          <p:nvPr/>
        </p:nvSpPr>
        <p:spPr>
          <a:xfrm>
            <a:off x="3836150" y="1663275"/>
            <a:ext cx="506700" cy="244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62</a:t>
            </a:r>
            <a:endParaRPr b="0" i="0" sz="1400" u="none" cap="none" strike="noStrike">
              <a:solidFill>
                <a:srgbClr val="000000"/>
              </a:solidFill>
              <a:latin typeface="Arial"/>
              <a:ea typeface="Arial"/>
              <a:cs typeface="Arial"/>
              <a:sym typeface="Arial"/>
            </a:endParaRPr>
          </a:p>
        </p:txBody>
      </p:sp>
      <p:sp>
        <p:nvSpPr>
          <p:cNvPr id="422" name="Google Shape;422;p30"/>
          <p:cNvSpPr txBox="1"/>
          <p:nvPr/>
        </p:nvSpPr>
        <p:spPr>
          <a:xfrm>
            <a:off x="5338025" y="2632825"/>
            <a:ext cx="561000" cy="180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44</a:t>
            </a:r>
            <a:endParaRPr b="0" i="0" sz="1400" u="none" cap="none" strike="noStrike">
              <a:solidFill>
                <a:srgbClr val="000000"/>
              </a:solidFill>
              <a:latin typeface="Arial"/>
              <a:ea typeface="Arial"/>
              <a:cs typeface="Arial"/>
              <a:sym typeface="Arial"/>
            </a:endParaRPr>
          </a:p>
        </p:txBody>
      </p:sp>
      <p:sp>
        <p:nvSpPr>
          <p:cNvPr id="423" name="Google Shape;423;p30"/>
          <p:cNvSpPr txBox="1"/>
          <p:nvPr/>
        </p:nvSpPr>
        <p:spPr>
          <a:xfrm>
            <a:off x="5817550" y="4442275"/>
            <a:ext cx="461400" cy="244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12</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4" name="Shape 174"/>
        <p:cNvGrpSpPr/>
        <p:nvPr/>
      </p:nvGrpSpPr>
      <p:grpSpPr>
        <a:xfrm>
          <a:off x="0" y="0"/>
          <a:ext cx="0" cy="0"/>
          <a:chOff x="0" y="0"/>
          <a:chExt cx="0" cy="0"/>
        </a:xfrm>
      </p:grpSpPr>
      <p:sp>
        <p:nvSpPr>
          <p:cNvPr id="175" name="Google Shape;175;p3"/>
          <p:cNvSpPr txBox="1"/>
          <p:nvPr>
            <p:ph type="title"/>
          </p:nvPr>
        </p:nvSpPr>
        <p:spPr>
          <a:xfrm>
            <a:off x="550228" y="236220"/>
            <a:ext cx="11073384" cy="521208"/>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chemeClr val="dk1"/>
              </a:buClr>
              <a:buSzPts val="3600"/>
              <a:buFont typeface="Gill Sans"/>
              <a:buNone/>
            </a:pPr>
            <a:r>
              <a:rPr lang="en-US">
                <a:latin typeface="Gill Sans"/>
                <a:ea typeface="Gill Sans"/>
                <a:cs typeface="Gill Sans"/>
                <a:sym typeface="Gill Sans"/>
              </a:rPr>
              <a:t>Project Objective and Scope</a:t>
            </a:r>
            <a:endParaRPr/>
          </a:p>
        </p:txBody>
      </p:sp>
      <p:sp>
        <p:nvSpPr>
          <p:cNvPr id="176" name="Google Shape;176;p3"/>
          <p:cNvSpPr txBox="1"/>
          <p:nvPr/>
        </p:nvSpPr>
        <p:spPr>
          <a:xfrm>
            <a:off x="863600" y="1168400"/>
            <a:ext cx="9753600" cy="5078313"/>
          </a:xfrm>
          <a:prstGeom prst="rect">
            <a:avLst/>
          </a:prstGeom>
          <a:noFill/>
          <a:ln>
            <a:noFill/>
          </a:ln>
        </p:spPr>
        <p:txBody>
          <a:bodyPr anchorCtr="0" anchor="t" bIns="45700" lIns="91425" spcFirstLastPara="1" rIns="91425" wrap="square" tIns="45700">
            <a:spAutoFit/>
          </a:bodyPr>
          <a:lstStyle/>
          <a:p>
            <a:pPr indent="-285750" lvl="1" marL="742950" marR="0" rtl="0" algn="l">
              <a:lnSpc>
                <a:spcPct val="100000"/>
              </a:lnSpc>
              <a:spcBef>
                <a:spcPts val="0"/>
              </a:spcBef>
              <a:spcAft>
                <a:spcPts val="0"/>
              </a:spcAft>
              <a:buClr>
                <a:schemeClr val="dk1"/>
              </a:buClr>
              <a:buSzPts val="1800"/>
              <a:buFont typeface="Noto Sans Symbols"/>
              <a:buChar char="❑"/>
            </a:pPr>
            <a:r>
              <a:rPr b="1" i="0" lang="en-US" sz="1800" u="sng" cap="none" strike="noStrike">
                <a:solidFill>
                  <a:schemeClr val="dk1"/>
                </a:solidFill>
                <a:latin typeface="Gill Sans"/>
                <a:ea typeface="Gill Sans"/>
                <a:cs typeface="Gill Sans"/>
                <a:sym typeface="Gill Sans"/>
              </a:rPr>
              <a:t>Project Objective: </a:t>
            </a:r>
            <a:r>
              <a:rPr b="0" i="0" lang="en-US" sz="1800" u="none" cap="none" strike="noStrike">
                <a:solidFill>
                  <a:schemeClr val="dk1"/>
                </a:solidFill>
                <a:latin typeface="Gill Sans"/>
                <a:ea typeface="Gill Sans"/>
                <a:cs typeface="Gill Sans"/>
                <a:sym typeface="Gill Sans"/>
              </a:rPr>
              <a:t>To help Lenovo understand the sentiment in the labor market towards it as an employer and the sentiment towards it’s peer group of organizations and competition</a:t>
            </a:r>
            <a:endParaRPr b="0" i="0" sz="1400" u="none" cap="none" strike="noStrike">
              <a:solidFill>
                <a:srgbClr val="000000"/>
              </a:solidFill>
              <a:latin typeface="Arial"/>
              <a:ea typeface="Arial"/>
              <a:cs typeface="Arial"/>
              <a:sym typeface="Arial"/>
            </a:endParaRPr>
          </a:p>
          <a:p>
            <a:pPr indent="-171450" lvl="1" marL="742950" marR="0" rtl="0" algn="l">
              <a:lnSpc>
                <a:spcPct val="100000"/>
              </a:lnSpc>
              <a:spcBef>
                <a:spcPts val="0"/>
              </a:spcBef>
              <a:spcAft>
                <a:spcPts val="0"/>
              </a:spcAft>
              <a:buClr>
                <a:schemeClr val="dk1"/>
              </a:buClr>
              <a:buSzPts val="1800"/>
              <a:buFont typeface="Noto Sans Symbols"/>
              <a:buNone/>
            </a:pPr>
            <a:r>
              <a:t/>
            </a:r>
            <a:endParaRPr b="0" i="0" sz="1800" u="none" cap="none" strike="noStrike">
              <a:solidFill>
                <a:schemeClr val="dk1"/>
              </a:solidFill>
              <a:latin typeface="Gill Sans"/>
              <a:ea typeface="Gill Sans"/>
              <a:cs typeface="Gill Sans"/>
              <a:sym typeface="Gill Sans"/>
            </a:endParaRPr>
          </a:p>
          <a:p>
            <a:pPr indent="-285750" lvl="1" marL="742950" marR="0" rtl="0" algn="l">
              <a:lnSpc>
                <a:spcPct val="100000"/>
              </a:lnSpc>
              <a:spcBef>
                <a:spcPts val="0"/>
              </a:spcBef>
              <a:spcAft>
                <a:spcPts val="0"/>
              </a:spcAft>
              <a:buClr>
                <a:schemeClr val="dk1"/>
              </a:buClr>
              <a:buSzPts val="1800"/>
              <a:buFont typeface="Noto Sans Symbols"/>
              <a:buChar char="❑"/>
            </a:pPr>
            <a:r>
              <a:rPr b="1" i="0" lang="en-US" sz="1800" u="sng" cap="none" strike="noStrike">
                <a:solidFill>
                  <a:schemeClr val="dk1"/>
                </a:solidFill>
                <a:latin typeface="Gill Sans"/>
                <a:ea typeface="Gill Sans"/>
                <a:cs typeface="Gill Sans"/>
                <a:sym typeface="Gill Sans"/>
              </a:rPr>
              <a:t>Business Context: </a:t>
            </a:r>
            <a:r>
              <a:rPr b="0" i="0" lang="en-US" sz="1800" u="none" cap="none" strike="noStrike">
                <a:solidFill>
                  <a:schemeClr val="dk1"/>
                </a:solidFill>
                <a:latin typeface="Gill Sans"/>
                <a:ea typeface="Gill Sans"/>
                <a:cs typeface="Gill Sans"/>
                <a:sym typeface="Gill Sans"/>
              </a:rPr>
              <a:t>Lenovo given its wide portfolio, is in markets with a very fast pace of change both with respect to technological advancements and intense competition it faces directly and indirectly. In the “War for Talent” with an imbalanced Demand Supply situation in the labor market, it becomes crucial to understand the sentiment of the talent market. </a:t>
            </a:r>
            <a:endParaRPr b="0" i="0" sz="1400" u="none" cap="none" strike="noStrike">
              <a:solidFill>
                <a:srgbClr val="000000"/>
              </a:solidFill>
              <a:latin typeface="Arial"/>
              <a:ea typeface="Arial"/>
              <a:cs typeface="Arial"/>
              <a:sym typeface="Arial"/>
            </a:endParaRPr>
          </a:p>
          <a:p>
            <a:pPr indent="-171450" lvl="1" marL="742950" marR="0" rtl="0" algn="l">
              <a:lnSpc>
                <a:spcPct val="100000"/>
              </a:lnSpc>
              <a:spcBef>
                <a:spcPts val="0"/>
              </a:spcBef>
              <a:spcAft>
                <a:spcPts val="0"/>
              </a:spcAft>
              <a:buClr>
                <a:schemeClr val="dk1"/>
              </a:buClr>
              <a:buSzPts val="1800"/>
              <a:buFont typeface="Noto Sans Symbols"/>
              <a:buNone/>
            </a:pPr>
            <a:r>
              <a:t/>
            </a:r>
            <a:endParaRPr b="0" i="0" sz="1800" u="none" cap="none" strike="noStrike">
              <a:solidFill>
                <a:schemeClr val="dk1"/>
              </a:solidFill>
              <a:latin typeface="Gill Sans"/>
              <a:ea typeface="Gill Sans"/>
              <a:cs typeface="Gill Sans"/>
              <a:sym typeface="Gill Sans"/>
            </a:endParaRPr>
          </a:p>
          <a:p>
            <a:pPr indent="-285750" lvl="1" marL="742950" marR="0" rtl="0" algn="l">
              <a:lnSpc>
                <a:spcPct val="100000"/>
              </a:lnSpc>
              <a:spcBef>
                <a:spcPts val="0"/>
              </a:spcBef>
              <a:spcAft>
                <a:spcPts val="0"/>
              </a:spcAft>
              <a:buClr>
                <a:schemeClr val="dk1"/>
              </a:buClr>
              <a:buSzPts val="1800"/>
              <a:buFont typeface="Noto Sans Symbols"/>
              <a:buChar char="❑"/>
            </a:pPr>
            <a:r>
              <a:rPr b="1" i="0" lang="en-US" sz="1800" u="sng" cap="none" strike="noStrike">
                <a:solidFill>
                  <a:schemeClr val="dk1"/>
                </a:solidFill>
                <a:latin typeface="Gill Sans"/>
                <a:ea typeface="Gill Sans"/>
                <a:cs typeface="Gill Sans"/>
                <a:sym typeface="Gill Sans"/>
              </a:rPr>
              <a:t>Expected Project Outcomes:</a:t>
            </a:r>
            <a:endParaRPr b="0" i="0" sz="1400" u="none" cap="none" strike="noStrike">
              <a:solidFill>
                <a:srgbClr val="000000"/>
              </a:solidFill>
              <a:latin typeface="Arial"/>
              <a:ea typeface="Arial"/>
              <a:cs typeface="Arial"/>
              <a:sym typeface="Arial"/>
            </a:endParaRPr>
          </a:p>
          <a:p>
            <a:pPr indent="-285750" lvl="2" marL="1200150" marR="0" rtl="0" algn="l">
              <a:lnSpc>
                <a:spcPct val="100000"/>
              </a:lnSpc>
              <a:spcBef>
                <a:spcPts val="0"/>
              </a:spcBef>
              <a:spcAft>
                <a:spcPts val="0"/>
              </a:spcAft>
              <a:buClr>
                <a:schemeClr val="dk1"/>
              </a:buClr>
              <a:buSzPts val="1800"/>
              <a:buFont typeface="Noto Sans Symbols"/>
              <a:buChar char="❑"/>
            </a:pPr>
            <a:r>
              <a:rPr b="0" i="0" lang="en-US" sz="1800" u="none" cap="none" strike="noStrike">
                <a:solidFill>
                  <a:schemeClr val="dk1"/>
                </a:solidFill>
                <a:latin typeface="Gill Sans"/>
                <a:ea typeface="Gill Sans"/>
                <a:cs typeface="Gill Sans"/>
                <a:sym typeface="Gill Sans"/>
              </a:rPr>
              <a:t>Sentiment Analysis on Lenovo and peer group from Glassdoor, Indeed and Twitter– Using Using </a:t>
            </a:r>
            <a:r>
              <a:rPr b="0" i="1" lang="en-US" sz="1800" u="none" cap="none" strike="noStrike">
                <a:solidFill>
                  <a:schemeClr val="dk1"/>
                </a:solidFill>
                <a:latin typeface="Gill Sans"/>
                <a:ea typeface="Gill Sans"/>
                <a:cs typeface="Gill Sans"/>
                <a:sym typeface="Gill Sans"/>
              </a:rPr>
              <a:t>nltk, Stanford CoreNLP</a:t>
            </a:r>
            <a:r>
              <a:rPr b="0" i="0" lang="en-US" sz="1800" u="none" cap="none" strike="noStrike">
                <a:solidFill>
                  <a:schemeClr val="dk1"/>
                </a:solidFill>
                <a:latin typeface="Gill Sans"/>
                <a:ea typeface="Gill Sans"/>
                <a:cs typeface="Gill Sans"/>
                <a:sym typeface="Gill Sans"/>
              </a:rPr>
              <a:t> and </a:t>
            </a:r>
            <a:r>
              <a:rPr b="0" i="1" lang="en-US" sz="1800" u="none" cap="none" strike="noStrike">
                <a:solidFill>
                  <a:schemeClr val="dk1"/>
                </a:solidFill>
                <a:latin typeface="Gill Sans"/>
                <a:ea typeface="Gill Sans"/>
                <a:cs typeface="Gill Sans"/>
                <a:sym typeface="Gill Sans"/>
              </a:rPr>
              <a:t>VaderSentiment</a:t>
            </a:r>
            <a:endParaRPr b="0" i="0" sz="1400" u="none" cap="none" strike="noStrike">
              <a:solidFill>
                <a:srgbClr val="000000"/>
              </a:solidFill>
              <a:latin typeface="Arial"/>
              <a:ea typeface="Arial"/>
              <a:cs typeface="Arial"/>
              <a:sym typeface="Arial"/>
            </a:endParaRPr>
          </a:p>
          <a:p>
            <a:pPr indent="-285750" lvl="2" marL="1200150" marR="0" rtl="0" algn="l">
              <a:lnSpc>
                <a:spcPct val="100000"/>
              </a:lnSpc>
              <a:spcBef>
                <a:spcPts val="0"/>
              </a:spcBef>
              <a:spcAft>
                <a:spcPts val="0"/>
              </a:spcAft>
              <a:buClr>
                <a:schemeClr val="dk1"/>
              </a:buClr>
              <a:buSzPts val="1800"/>
              <a:buFont typeface="Noto Sans Symbols"/>
              <a:buChar char="❑"/>
            </a:pPr>
            <a:r>
              <a:rPr b="0" i="0" lang="en-US" sz="1800" u="none" cap="none" strike="noStrike">
                <a:solidFill>
                  <a:schemeClr val="dk1"/>
                </a:solidFill>
                <a:latin typeface="Gill Sans"/>
                <a:ea typeface="Gill Sans"/>
                <a:cs typeface="Gill Sans"/>
                <a:sym typeface="Gill Sans"/>
              </a:rPr>
              <a:t>Generational Analysis</a:t>
            </a:r>
            <a:endParaRPr b="0" i="0" sz="1400" u="none" cap="none" strike="noStrike">
              <a:solidFill>
                <a:srgbClr val="000000"/>
              </a:solidFill>
              <a:latin typeface="Arial"/>
              <a:ea typeface="Arial"/>
              <a:cs typeface="Arial"/>
              <a:sym typeface="Arial"/>
            </a:endParaRPr>
          </a:p>
          <a:p>
            <a:pPr indent="-285750" lvl="2" marL="1200150" marR="0" rtl="0" algn="l">
              <a:lnSpc>
                <a:spcPct val="100000"/>
              </a:lnSpc>
              <a:spcBef>
                <a:spcPts val="0"/>
              </a:spcBef>
              <a:spcAft>
                <a:spcPts val="0"/>
              </a:spcAft>
              <a:buClr>
                <a:schemeClr val="dk1"/>
              </a:buClr>
              <a:buSzPts val="1800"/>
              <a:buFont typeface="Noto Sans Symbols"/>
              <a:buChar char="❑"/>
            </a:pPr>
            <a:r>
              <a:rPr b="0" i="0" lang="en-US" sz="1800" u="none" cap="none" strike="noStrike">
                <a:solidFill>
                  <a:schemeClr val="dk1"/>
                </a:solidFill>
                <a:latin typeface="Gill Sans"/>
                <a:ea typeface="Gill Sans"/>
                <a:cs typeface="Gill Sans"/>
                <a:sym typeface="Gill Sans"/>
              </a:rPr>
              <a:t>China Analysis</a:t>
            </a:r>
            <a:endParaRPr b="0" i="0" sz="1400" u="none" cap="none" strike="noStrike">
              <a:solidFill>
                <a:srgbClr val="000000"/>
              </a:solidFill>
              <a:latin typeface="Arial"/>
              <a:ea typeface="Arial"/>
              <a:cs typeface="Arial"/>
              <a:sym typeface="Arial"/>
            </a:endParaRPr>
          </a:p>
          <a:p>
            <a:pPr indent="-285750" lvl="2" marL="1200150" marR="0" rtl="0" algn="l">
              <a:lnSpc>
                <a:spcPct val="100000"/>
              </a:lnSpc>
              <a:spcBef>
                <a:spcPts val="0"/>
              </a:spcBef>
              <a:spcAft>
                <a:spcPts val="0"/>
              </a:spcAft>
              <a:buClr>
                <a:schemeClr val="dk1"/>
              </a:buClr>
              <a:buSzPts val="1800"/>
              <a:buFont typeface="Noto Sans Symbols"/>
              <a:buChar char="❑"/>
            </a:pPr>
            <a:r>
              <a:rPr b="0" i="0" lang="en-US" sz="1800" u="none" cap="none" strike="noStrike">
                <a:solidFill>
                  <a:schemeClr val="dk1"/>
                </a:solidFill>
                <a:latin typeface="Gill Sans"/>
                <a:ea typeface="Gill Sans"/>
                <a:cs typeface="Gill Sans"/>
                <a:sym typeface="Gill Sans"/>
              </a:rPr>
              <a:t>Student Survey</a:t>
            </a:r>
            <a:endParaRPr b="0" i="0" sz="1400" u="none" cap="none" strike="noStrike">
              <a:solidFill>
                <a:srgbClr val="000000"/>
              </a:solidFill>
              <a:latin typeface="Arial"/>
              <a:ea typeface="Arial"/>
              <a:cs typeface="Arial"/>
              <a:sym typeface="Arial"/>
            </a:endParaRPr>
          </a:p>
          <a:p>
            <a:pPr indent="-171450" lvl="1" marL="742950" marR="0" rtl="0" algn="l">
              <a:lnSpc>
                <a:spcPct val="100000"/>
              </a:lnSpc>
              <a:spcBef>
                <a:spcPts val="0"/>
              </a:spcBef>
              <a:spcAft>
                <a:spcPts val="0"/>
              </a:spcAft>
              <a:buClr>
                <a:schemeClr val="dk1"/>
              </a:buClr>
              <a:buSzPts val="1800"/>
              <a:buFont typeface="Noto Sans Symbols"/>
              <a:buNone/>
            </a:pPr>
            <a:r>
              <a:t/>
            </a:r>
            <a:endParaRPr b="1" i="0" sz="1800" u="sng" cap="none" strike="noStrike">
              <a:solidFill>
                <a:schemeClr val="dk1"/>
              </a:solidFill>
              <a:latin typeface="Gill Sans"/>
              <a:ea typeface="Gill Sans"/>
              <a:cs typeface="Gill Sans"/>
              <a:sym typeface="Gill Sans"/>
            </a:endParaRPr>
          </a:p>
          <a:p>
            <a:pPr indent="-285750" lvl="1" marL="742950" marR="0" rtl="0" algn="l">
              <a:lnSpc>
                <a:spcPct val="100000"/>
              </a:lnSpc>
              <a:spcBef>
                <a:spcPts val="0"/>
              </a:spcBef>
              <a:spcAft>
                <a:spcPts val="0"/>
              </a:spcAft>
              <a:buClr>
                <a:schemeClr val="dk1"/>
              </a:buClr>
              <a:buSzPts val="1800"/>
              <a:buFont typeface="Noto Sans Symbols"/>
              <a:buChar char="❑"/>
            </a:pPr>
            <a:r>
              <a:rPr b="1" i="0" lang="en-US" sz="1800" u="sng" cap="none" strike="noStrike">
                <a:solidFill>
                  <a:schemeClr val="dk1"/>
                </a:solidFill>
                <a:latin typeface="Gill Sans"/>
                <a:ea typeface="Gill Sans"/>
                <a:cs typeface="Gill Sans"/>
                <a:sym typeface="Gill Sans"/>
              </a:rPr>
              <a:t>Competitor Companies: </a:t>
            </a:r>
            <a:r>
              <a:rPr b="0" i="0" lang="en-US" sz="1800" u="none" cap="none" strike="noStrike">
                <a:solidFill>
                  <a:schemeClr val="dk1"/>
                </a:solidFill>
                <a:latin typeface="Gill Sans"/>
                <a:ea typeface="Gill Sans"/>
                <a:cs typeface="Gill Sans"/>
                <a:sym typeface="Gill Sans"/>
              </a:rPr>
              <a:t>Samsung, Alibaba, Apple, Huawei, HP, Baidu, Microsoft, Dell, IBM </a:t>
            </a:r>
            <a:endParaRPr b="1" i="0" sz="1800" u="sng" cap="none" strike="noStrike">
              <a:solidFill>
                <a:schemeClr val="dk1"/>
              </a:solidFill>
              <a:latin typeface="Gill Sans"/>
              <a:ea typeface="Gill Sans"/>
              <a:cs typeface="Gill Sans"/>
              <a:sym typeface="Gill Sans"/>
            </a:endParaRPr>
          </a:p>
          <a:p>
            <a:pPr indent="-171450" lvl="1" marL="742950" marR="0" rtl="0" algn="l">
              <a:lnSpc>
                <a:spcPct val="100000"/>
              </a:lnSpc>
              <a:spcBef>
                <a:spcPts val="0"/>
              </a:spcBef>
              <a:spcAft>
                <a:spcPts val="0"/>
              </a:spcAft>
              <a:buClr>
                <a:schemeClr val="dk1"/>
              </a:buClr>
              <a:buSzPts val="1800"/>
              <a:buFont typeface="Noto Sans Symbols"/>
              <a:buNone/>
            </a:pPr>
            <a:r>
              <a:t/>
            </a:r>
            <a:endParaRPr b="0" i="0" sz="1800" u="none" cap="none" strike="noStrike">
              <a:solidFill>
                <a:schemeClr val="dk1"/>
              </a:solidFill>
              <a:latin typeface="Gill Sans"/>
              <a:ea typeface="Gill Sans"/>
              <a:cs typeface="Gill Sans"/>
              <a:sym typeface="Gill Sans"/>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7" name="Shape 427"/>
        <p:cNvGrpSpPr/>
        <p:nvPr/>
      </p:nvGrpSpPr>
      <p:grpSpPr>
        <a:xfrm>
          <a:off x="0" y="0"/>
          <a:ext cx="0" cy="0"/>
          <a:chOff x="0" y="0"/>
          <a:chExt cx="0" cy="0"/>
        </a:xfrm>
      </p:grpSpPr>
      <p:sp>
        <p:nvSpPr>
          <p:cNvPr id="428" name="Google Shape;428;p31"/>
          <p:cNvSpPr txBox="1"/>
          <p:nvPr>
            <p:ph type="title"/>
          </p:nvPr>
        </p:nvSpPr>
        <p:spPr>
          <a:xfrm>
            <a:off x="548783" y="403624"/>
            <a:ext cx="11076268" cy="521208"/>
          </a:xfrm>
          <a:prstGeom prst="rect">
            <a:avLst/>
          </a:prstGeom>
          <a:noFill/>
          <a:ln>
            <a:noFill/>
          </a:ln>
        </p:spPr>
        <p:txBody>
          <a:bodyPr anchorCtr="0" anchor="t" bIns="0" lIns="0" spcFirstLastPara="1" rIns="0" wrap="square" tIns="0">
            <a:noAutofit/>
          </a:bodyPr>
          <a:lstStyle/>
          <a:p>
            <a:pPr indent="0" lvl="0" marL="0" rtl="0" algn="ctr">
              <a:lnSpc>
                <a:spcPct val="88888"/>
              </a:lnSpc>
              <a:spcBef>
                <a:spcPts val="0"/>
              </a:spcBef>
              <a:spcAft>
                <a:spcPts val="0"/>
              </a:spcAft>
              <a:buClr>
                <a:schemeClr val="dk1"/>
              </a:buClr>
              <a:buSzPts val="3600"/>
              <a:buFont typeface="Gill Sans"/>
              <a:buNone/>
            </a:pPr>
            <a:r>
              <a:rPr lang="en-US" sz="3600">
                <a:latin typeface="Gill Sans"/>
                <a:ea typeface="Gill Sans"/>
                <a:cs typeface="Gill Sans"/>
                <a:sym typeface="Gill Sans"/>
              </a:rPr>
              <a:t>Chinese Companies Analysis</a:t>
            </a:r>
            <a:endParaRPr/>
          </a:p>
        </p:txBody>
      </p:sp>
      <p:sp>
        <p:nvSpPr>
          <p:cNvPr id="429" name="Google Shape;429;p31"/>
          <p:cNvSpPr txBox="1"/>
          <p:nvPr>
            <p:ph idx="1" type="body"/>
          </p:nvPr>
        </p:nvSpPr>
        <p:spPr>
          <a:xfrm>
            <a:off x="548783" y="1308880"/>
            <a:ext cx="11076268" cy="4906726"/>
          </a:xfrm>
          <a:prstGeom prst="rect">
            <a:avLst/>
          </a:prstGeom>
          <a:noFill/>
          <a:ln>
            <a:noFill/>
          </a:ln>
        </p:spPr>
        <p:txBody>
          <a:bodyPr anchorCtr="0" anchor="t" bIns="0" lIns="0" spcFirstLastPara="1" rIns="0" wrap="square" tIns="0">
            <a:noAutofit/>
          </a:bodyPr>
          <a:lstStyle/>
          <a:p>
            <a:pPr indent="-114258" lvl="1" marL="609493" rtl="0" algn="l">
              <a:lnSpc>
                <a:spcPct val="90000"/>
              </a:lnSpc>
              <a:spcBef>
                <a:spcPts val="0"/>
              </a:spcBef>
              <a:spcAft>
                <a:spcPts val="0"/>
              </a:spcAft>
              <a:buSzPts val="1800"/>
              <a:buFont typeface="Noto Sans Symbols"/>
              <a:buNone/>
            </a:pPr>
            <a:r>
              <a:t/>
            </a:r>
            <a:endParaRPr sz="2000">
              <a:latin typeface="Gill Sans"/>
              <a:ea typeface="Gill Sans"/>
              <a:cs typeface="Gill Sans"/>
              <a:sym typeface="Gill Sans"/>
            </a:endParaRPr>
          </a:p>
          <a:p>
            <a:pPr indent="-241259" lvl="1" marL="609493" rtl="0" algn="l">
              <a:lnSpc>
                <a:spcPct val="90000"/>
              </a:lnSpc>
              <a:spcBef>
                <a:spcPts val="500"/>
              </a:spcBef>
              <a:spcAft>
                <a:spcPts val="0"/>
              </a:spcAft>
              <a:buSzPts val="2000"/>
              <a:buFont typeface="Noto Sans Symbols"/>
              <a:buChar char="❑"/>
            </a:pPr>
            <a:r>
              <a:rPr lang="en-US" sz="2000">
                <a:latin typeface="Gill Sans"/>
                <a:ea typeface="Gill Sans"/>
                <a:cs typeface="Gill Sans"/>
                <a:sym typeface="Gill Sans"/>
              </a:rPr>
              <a:t>Sources used</a:t>
            </a:r>
            <a:endParaRPr sz="2000">
              <a:latin typeface="Gill Sans"/>
              <a:ea typeface="Gill Sans"/>
              <a:cs typeface="Gill Sans"/>
              <a:sym typeface="Gill Sans"/>
            </a:endParaRPr>
          </a:p>
          <a:p>
            <a:pPr indent="-162958" lvl="2" marL="835938" rtl="0" algn="l">
              <a:lnSpc>
                <a:spcPct val="90000"/>
              </a:lnSpc>
              <a:spcBef>
                <a:spcPts val="0"/>
              </a:spcBef>
              <a:spcAft>
                <a:spcPts val="0"/>
              </a:spcAft>
              <a:buSzPts val="2000"/>
              <a:buChar char="-"/>
            </a:pPr>
            <a:r>
              <a:rPr lang="en-US" sz="2000"/>
              <a:t>kanzhun.com</a:t>
            </a:r>
            <a:endParaRPr sz="2000"/>
          </a:p>
          <a:p>
            <a:pPr indent="-162958" lvl="2" marL="835938" rtl="0" algn="l">
              <a:lnSpc>
                <a:spcPct val="90000"/>
              </a:lnSpc>
              <a:spcBef>
                <a:spcPts val="0"/>
              </a:spcBef>
              <a:spcAft>
                <a:spcPts val="0"/>
              </a:spcAft>
              <a:buSzPts val="2000"/>
              <a:buChar char="-"/>
            </a:pPr>
            <a:r>
              <a:rPr lang="en-US" sz="2000"/>
              <a:t>jobui</a:t>
            </a:r>
            <a:endParaRPr sz="2000"/>
          </a:p>
          <a:p>
            <a:pPr indent="-162958" lvl="2" marL="835938" rtl="0" algn="l">
              <a:lnSpc>
                <a:spcPct val="90000"/>
              </a:lnSpc>
              <a:spcBef>
                <a:spcPts val="0"/>
              </a:spcBef>
              <a:spcAft>
                <a:spcPts val="0"/>
              </a:spcAft>
              <a:buSzPts val="2000"/>
              <a:buChar char="-"/>
            </a:pPr>
            <a:r>
              <a:rPr lang="en-US" sz="2000"/>
              <a:t>qp1001</a:t>
            </a:r>
            <a:endParaRPr sz="2000"/>
          </a:p>
          <a:p>
            <a:pPr indent="-162958" lvl="2" marL="835938" rtl="0" algn="l">
              <a:lnSpc>
                <a:spcPct val="90000"/>
              </a:lnSpc>
              <a:spcBef>
                <a:spcPts val="0"/>
              </a:spcBef>
              <a:spcAft>
                <a:spcPts val="0"/>
              </a:spcAft>
              <a:buSzPts val="2000"/>
              <a:buChar char="-"/>
            </a:pPr>
            <a:r>
              <a:rPr lang="en-US" sz="2000"/>
              <a:t>zhihu</a:t>
            </a:r>
            <a:endParaRPr sz="2000">
              <a:latin typeface="Gill Sans"/>
              <a:ea typeface="Gill Sans"/>
              <a:cs typeface="Gill Sans"/>
              <a:sym typeface="Gill Sans"/>
            </a:endParaRPr>
          </a:p>
          <a:p>
            <a:pPr indent="-44450" lvl="0" marL="171450" rtl="0" algn="l">
              <a:lnSpc>
                <a:spcPct val="90000"/>
              </a:lnSpc>
              <a:spcBef>
                <a:spcPts val="500"/>
              </a:spcBef>
              <a:spcAft>
                <a:spcPts val="0"/>
              </a:spcAft>
              <a:buSzPts val="2000"/>
              <a:buNone/>
            </a:pPr>
            <a:r>
              <a:t/>
            </a:r>
            <a:endParaRPr/>
          </a:p>
          <a:p>
            <a:pPr indent="-241260" lvl="1" marL="609493" rtl="0" algn="l">
              <a:lnSpc>
                <a:spcPct val="90000"/>
              </a:lnSpc>
              <a:spcBef>
                <a:spcPts val="500"/>
              </a:spcBef>
              <a:spcAft>
                <a:spcPts val="0"/>
              </a:spcAft>
              <a:buSzPts val="2000"/>
              <a:buFont typeface="Gill Sans"/>
              <a:buChar char="❑"/>
            </a:pPr>
            <a:r>
              <a:rPr lang="en-US" sz="2000">
                <a:latin typeface="Gill Sans"/>
                <a:ea typeface="Gill Sans"/>
                <a:cs typeface="Gill Sans"/>
                <a:sym typeface="Gill Sans"/>
              </a:rPr>
              <a:t>Note</a:t>
            </a:r>
            <a:endParaRPr sz="2000"/>
          </a:p>
          <a:p>
            <a:pPr indent="-355600" lvl="0" marL="914400" rtl="0" algn="l">
              <a:lnSpc>
                <a:spcPct val="90000"/>
              </a:lnSpc>
              <a:spcBef>
                <a:spcPts val="0"/>
              </a:spcBef>
              <a:spcAft>
                <a:spcPts val="0"/>
              </a:spcAft>
              <a:buSzPts val="2000"/>
              <a:buChar char="-"/>
            </a:pPr>
            <a:r>
              <a:rPr lang="en-US" sz="2000"/>
              <a:t>Not many reviews for American companies</a:t>
            </a:r>
            <a:endParaRPr/>
          </a:p>
          <a:p>
            <a:pPr indent="-355600" lvl="0" marL="914400" rtl="0" algn="l">
              <a:lnSpc>
                <a:spcPct val="90000"/>
              </a:lnSpc>
              <a:spcBef>
                <a:spcPts val="0"/>
              </a:spcBef>
              <a:spcAft>
                <a:spcPts val="0"/>
              </a:spcAft>
              <a:buSzPts val="2000"/>
              <a:buChar char="-"/>
            </a:pPr>
            <a:r>
              <a:rPr lang="en-US" sz="2000"/>
              <a:t>So we focused on Chinese based companies for comparison</a:t>
            </a:r>
            <a:endParaRPr/>
          </a:p>
        </p:txBody>
      </p:sp>
      <p:sp>
        <p:nvSpPr>
          <p:cNvPr id="430" name="Google Shape;430;p31"/>
          <p:cNvSpPr txBox="1"/>
          <p:nvPr>
            <p:ph idx="12" type="sldNum"/>
          </p:nvPr>
        </p:nvSpPr>
        <p:spPr>
          <a:xfrm>
            <a:off x="11752974" y="6473952"/>
            <a:ext cx="439026" cy="155448"/>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SzPts val="1000"/>
              <a:buNone/>
            </a:pPr>
            <a:fld id="{00000000-1234-1234-1234-123412341234}" type="slidenum">
              <a:rPr lang="en-US"/>
              <a:t>‹#›</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4" name="Shape 434"/>
        <p:cNvGrpSpPr/>
        <p:nvPr/>
      </p:nvGrpSpPr>
      <p:grpSpPr>
        <a:xfrm>
          <a:off x="0" y="0"/>
          <a:ext cx="0" cy="0"/>
          <a:chOff x="0" y="0"/>
          <a:chExt cx="0" cy="0"/>
        </a:xfrm>
      </p:grpSpPr>
      <p:sp>
        <p:nvSpPr>
          <p:cNvPr id="435" name="Google Shape;435;p32"/>
          <p:cNvSpPr txBox="1"/>
          <p:nvPr>
            <p:ph type="title"/>
          </p:nvPr>
        </p:nvSpPr>
        <p:spPr>
          <a:xfrm>
            <a:off x="548783" y="403624"/>
            <a:ext cx="11076300" cy="521100"/>
          </a:xfrm>
          <a:prstGeom prst="rect">
            <a:avLst/>
          </a:prstGeom>
          <a:noFill/>
          <a:ln>
            <a:noFill/>
          </a:ln>
        </p:spPr>
        <p:txBody>
          <a:bodyPr anchorCtr="0" anchor="t" bIns="0" lIns="0" spcFirstLastPara="1" rIns="0" wrap="square" tIns="0">
            <a:noAutofit/>
          </a:bodyPr>
          <a:lstStyle/>
          <a:p>
            <a:pPr indent="0" lvl="0" marL="0" rtl="0" algn="ctr">
              <a:lnSpc>
                <a:spcPct val="88888"/>
              </a:lnSpc>
              <a:spcBef>
                <a:spcPts val="0"/>
              </a:spcBef>
              <a:spcAft>
                <a:spcPts val="0"/>
              </a:spcAft>
              <a:buClr>
                <a:schemeClr val="dk1"/>
              </a:buClr>
              <a:buSzPts val="3600"/>
              <a:buFont typeface="Gill Sans"/>
              <a:buNone/>
            </a:pPr>
            <a:r>
              <a:rPr lang="en-US" sz="3600">
                <a:latin typeface="Gill Sans"/>
                <a:ea typeface="Gill Sans"/>
                <a:cs typeface="Gill Sans"/>
                <a:sym typeface="Gill Sans"/>
              </a:rPr>
              <a:t>Chinese Companies Analysis</a:t>
            </a:r>
            <a:endParaRPr/>
          </a:p>
        </p:txBody>
      </p:sp>
      <p:sp>
        <p:nvSpPr>
          <p:cNvPr id="436" name="Google Shape;436;p32"/>
          <p:cNvSpPr txBox="1"/>
          <p:nvPr>
            <p:ph idx="1" type="body"/>
          </p:nvPr>
        </p:nvSpPr>
        <p:spPr>
          <a:xfrm>
            <a:off x="557858" y="767330"/>
            <a:ext cx="11076300" cy="4906800"/>
          </a:xfrm>
          <a:prstGeom prst="rect">
            <a:avLst/>
          </a:prstGeom>
          <a:noFill/>
          <a:ln>
            <a:noFill/>
          </a:ln>
        </p:spPr>
        <p:txBody>
          <a:bodyPr anchorCtr="0" anchor="t" bIns="0" lIns="0" spcFirstLastPara="1" rIns="0" wrap="square" tIns="0">
            <a:noAutofit/>
          </a:bodyPr>
          <a:lstStyle/>
          <a:p>
            <a:pPr indent="-114259" lvl="1" marL="609493" rtl="0" algn="l">
              <a:lnSpc>
                <a:spcPct val="90000"/>
              </a:lnSpc>
              <a:spcBef>
                <a:spcPts val="0"/>
              </a:spcBef>
              <a:spcAft>
                <a:spcPts val="0"/>
              </a:spcAft>
              <a:buSzPts val="1800"/>
              <a:buFont typeface="Noto Sans Symbols"/>
              <a:buNone/>
            </a:pPr>
            <a:r>
              <a:t/>
            </a:r>
            <a:endParaRPr sz="2000">
              <a:latin typeface="Gill Sans"/>
              <a:ea typeface="Gill Sans"/>
              <a:cs typeface="Gill Sans"/>
              <a:sym typeface="Gill Sans"/>
            </a:endParaRPr>
          </a:p>
          <a:p>
            <a:pPr indent="-241259" lvl="1" marL="609493" rtl="0" algn="l">
              <a:lnSpc>
                <a:spcPct val="90000"/>
              </a:lnSpc>
              <a:spcBef>
                <a:spcPts val="500"/>
              </a:spcBef>
              <a:spcAft>
                <a:spcPts val="0"/>
              </a:spcAft>
              <a:buSzPts val="2000"/>
              <a:buFont typeface="Noto Sans Symbols"/>
              <a:buChar char="❑"/>
            </a:pPr>
            <a:r>
              <a:rPr lang="en-US" sz="2000">
                <a:latin typeface="Gill Sans"/>
                <a:ea typeface="Gill Sans"/>
                <a:cs typeface="Gill Sans"/>
                <a:sym typeface="Gill Sans"/>
              </a:rPr>
              <a:t>overall results for Kanzhun.com</a:t>
            </a:r>
            <a:endParaRPr sz="2000">
              <a:latin typeface="Gill Sans"/>
              <a:ea typeface="Gill Sans"/>
              <a:cs typeface="Gill Sans"/>
              <a:sym typeface="Gill Sans"/>
            </a:endParaRPr>
          </a:p>
          <a:p>
            <a:pPr indent="0" lvl="0" marL="835938" rtl="0" algn="l">
              <a:lnSpc>
                <a:spcPct val="90000"/>
              </a:lnSpc>
              <a:spcBef>
                <a:spcPts val="500"/>
              </a:spcBef>
              <a:spcAft>
                <a:spcPts val="0"/>
              </a:spcAft>
              <a:buSzPts val="2000"/>
              <a:buNone/>
            </a:pPr>
            <a:r>
              <a:t/>
            </a:r>
            <a:endParaRPr/>
          </a:p>
          <a:p>
            <a:pPr indent="0" lvl="0" marL="835938" rtl="0" algn="l">
              <a:lnSpc>
                <a:spcPct val="90000"/>
              </a:lnSpc>
              <a:spcBef>
                <a:spcPts val="500"/>
              </a:spcBef>
              <a:spcAft>
                <a:spcPts val="0"/>
              </a:spcAft>
              <a:buSzPts val="2000"/>
              <a:buNone/>
            </a:pPr>
            <a:r>
              <a:t/>
            </a:r>
            <a:endParaRPr/>
          </a:p>
          <a:p>
            <a:pPr indent="0" lvl="0" marL="0" rtl="0" algn="l">
              <a:lnSpc>
                <a:spcPct val="90000"/>
              </a:lnSpc>
              <a:spcBef>
                <a:spcPts val="500"/>
              </a:spcBef>
              <a:spcAft>
                <a:spcPts val="0"/>
              </a:spcAft>
              <a:buSzPts val="2000"/>
              <a:buNone/>
            </a:pPr>
            <a:r>
              <a:t/>
            </a:r>
            <a:endParaRPr/>
          </a:p>
          <a:p>
            <a:pPr indent="0" lvl="0" marL="0" rtl="0" algn="l">
              <a:lnSpc>
                <a:spcPct val="90000"/>
              </a:lnSpc>
              <a:spcBef>
                <a:spcPts val="500"/>
              </a:spcBef>
              <a:spcAft>
                <a:spcPts val="0"/>
              </a:spcAft>
              <a:buSzPts val="2000"/>
              <a:buNone/>
            </a:pPr>
            <a:r>
              <a:t/>
            </a:r>
            <a:endParaRPr/>
          </a:p>
          <a:p>
            <a:pPr indent="-241259" lvl="1" marL="609493" rtl="0" algn="l">
              <a:lnSpc>
                <a:spcPct val="90000"/>
              </a:lnSpc>
              <a:spcBef>
                <a:spcPts val="500"/>
              </a:spcBef>
              <a:spcAft>
                <a:spcPts val="0"/>
              </a:spcAft>
              <a:buSzPts val="2000"/>
              <a:buFont typeface="Noto Sans Symbols"/>
              <a:buChar char="❑"/>
            </a:pPr>
            <a:r>
              <a:rPr lang="en-US" sz="2000">
                <a:latin typeface="Gill Sans"/>
                <a:ea typeface="Gill Sans"/>
                <a:cs typeface="Gill Sans"/>
                <a:sym typeface="Gill Sans"/>
              </a:rPr>
              <a:t>overall results for qp1001</a:t>
            </a:r>
            <a:endParaRPr sz="2000">
              <a:latin typeface="Gill Sans"/>
              <a:ea typeface="Gill Sans"/>
              <a:cs typeface="Gill Sans"/>
              <a:sym typeface="Gill Sans"/>
            </a:endParaRPr>
          </a:p>
          <a:p>
            <a:pPr indent="0" lvl="0" marL="609493" rtl="0" algn="l">
              <a:lnSpc>
                <a:spcPct val="90000"/>
              </a:lnSpc>
              <a:spcBef>
                <a:spcPts val="500"/>
              </a:spcBef>
              <a:spcAft>
                <a:spcPts val="0"/>
              </a:spcAft>
              <a:buSzPts val="2000"/>
              <a:buNone/>
            </a:pPr>
            <a:r>
              <a:t/>
            </a:r>
            <a:endParaRPr sz="2000">
              <a:latin typeface="Gill Sans"/>
              <a:ea typeface="Gill Sans"/>
              <a:cs typeface="Gill Sans"/>
              <a:sym typeface="Gill Sans"/>
            </a:endParaRPr>
          </a:p>
          <a:p>
            <a:pPr indent="0" lvl="0" marL="609493" rtl="0" algn="l">
              <a:lnSpc>
                <a:spcPct val="90000"/>
              </a:lnSpc>
              <a:spcBef>
                <a:spcPts val="500"/>
              </a:spcBef>
              <a:spcAft>
                <a:spcPts val="0"/>
              </a:spcAft>
              <a:buSzPts val="2000"/>
              <a:buNone/>
            </a:pPr>
            <a:r>
              <a:t/>
            </a:r>
            <a:endParaRPr>
              <a:latin typeface="Gill Sans"/>
              <a:ea typeface="Gill Sans"/>
              <a:cs typeface="Gill Sans"/>
              <a:sym typeface="Gill Sans"/>
            </a:endParaRPr>
          </a:p>
          <a:p>
            <a:pPr indent="0" lvl="0" marL="609493" rtl="0" algn="l">
              <a:lnSpc>
                <a:spcPct val="90000"/>
              </a:lnSpc>
              <a:spcBef>
                <a:spcPts val="500"/>
              </a:spcBef>
              <a:spcAft>
                <a:spcPts val="0"/>
              </a:spcAft>
              <a:buSzPts val="2000"/>
              <a:buNone/>
            </a:pPr>
            <a:r>
              <a:t/>
            </a:r>
            <a:endParaRPr>
              <a:latin typeface="Gill Sans"/>
              <a:ea typeface="Gill Sans"/>
              <a:cs typeface="Gill Sans"/>
              <a:sym typeface="Gill Sans"/>
            </a:endParaRPr>
          </a:p>
          <a:p>
            <a:pPr indent="0" lvl="0" marL="609493" rtl="0" algn="l">
              <a:lnSpc>
                <a:spcPct val="90000"/>
              </a:lnSpc>
              <a:spcBef>
                <a:spcPts val="500"/>
              </a:spcBef>
              <a:spcAft>
                <a:spcPts val="0"/>
              </a:spcAft>
              <a:buSzPts val="2000"/>
              <a:buNone/>
            </a:pPr>
            <a:r>
              <a:t/>
            </a:r>
            <a:endParaRPr>
              <a:latin typeface="Gill Sans"/>
              <a:ea typeface="Gill Sans"/>
              <a:cs typeface="Gill Sans"/>
              <a:sym typeface="Gill Sans"/>
            </a:endParaRPr>
          </a:p>
          <a:p>
            <a:pPr indent="-241259" lvl="1" marL="609493" rtl="0" algn="l">
              <a:lnSpc>
                <a:spcPct val="90000"/>
              </a:lnSpc>
              <a:spcBef>
                <a:spcPts val="500"/>
              </a:spcBef>
              <a:spcAft>
                <a:spcPts val="0"/>
              </a:spcAft>
              <a:buSzPts val="2000"/>
              <a:buFont typeface="Gill Sans"/>
              <a:buChar char="❑"/>
            </a:pPr>
            <a:r>
              <a:rPr lang="en-US" sz="2000">
                <a:latin typeface="Gill Sans"/>
                <a:ea typeface="Gill Sans"/>
                <a:cs typeface="Gill Sans"/>
                <a:sym typeface="Gill Sans"/>
              </a:rPr>
              <a:t>overall results for jobui</a:t>
            </a:r>
            <a:endParaRPr sz="2000">
              <a:latin typeface="Gill Sans"/>
              <a:ea typeface="Gill Sans"/>
              <a:cs typeface="Gill Sans"/>
              <a:sym typeface="Gill Sans"/>
            </a:endParaRPr>
          </a:p>
          <a:p>
            <a:pPr indent="0" lvl="0" marL="609493" rtl="0" algn="l">
              <a:lnSpc>
                <a:spcPct val="90000"/>
              </a:lnSpc>
              <a:spcBef>
                <a:spcPts val="500"/>
              </a:spcBef>
              <a:spcAft>
                <a:spcPts val="0"/>
              </a:spcAft>
              <a:buSzPts val="2000"/>
              <a:buNone/>
            </a:pPr>
            <a:r>
              <a:t/>
            </a:r>
            <a:endParaRPr sz="2000">
              <a:latin typeface="Gill Sans"/>
              <a:ea typeface="Gill Sans"/>
              <a:cs typeface="Gill Sans"/>
              <a:sym typeface="Gill Sans"/>
            </a:endParaRPr>
          </a:p>
          <a:p>
            <a:pPr indent="0" lvl="0" marL="835938" rtl="0" algn="l">
              <a:lnSpc>
                <a:spcPct val="90000"/>
              </a:lnSpc>
              <a:spcBef>
                <a:spcPts val="500"/>
              </a:spcBef>
              <a:spcAft>
                <a:spcPts val="0"/>
              </a:spcAft>
              <a:buClr>
                <a:schemeClr val="dk1"/>
              </a:buClr>
              <a:buSzPts val="1100"/>
              <a:buFont typeface="Arial"/>
              <a:buNone/>
            </a:pPr>
            <a:r>
              <a:t/>
            </a:r>
            <a:endParaRPr/>
          </a:p>
          <a:p>
            <a:pPr indent="0" lvl="0" marL="0" rtl="0" algn="l">
              <a:lnSpc>
                <a:spcPct val="90000"/>
              </a:lnSpc>
              <a:spcBef>
                <a:spcPts val="500"/>
              </a:spcBef>
              <a:spcAft>
                <a:spcPts val="0"/>
              </a:spcAft>
              <a:buClr>
                <a:schemeClr val="dk1"/>
              </a:buClr>
              <a:buSzPts val="1100"/>
              <a:buFont typeface="Arial"/>
              <a:buNone/>
            </a:pPr>
            <a:r>
              <a:t/>
            </a:r>
            <a:endParaRPr/>
          </a:p>
          <a:p>
            <a:pPr indent="0" lvl="0" marL="0" rtl="0" algn="l">
              <a:lnSpc>
                <a:spcPct val="90000"/>
              </a:lnSpc>
              <a:spcBef>
                <a:spcPts val="500"/>
              </a:spcBef>
              <a:spcAft>
                <a:spcPts val="0"/>
              </a:spcAft>
              <a:buSzPts val="2000"/>
              <a:buNone/>
            </a:pPr>
            <a:r>
              <a:t/>
            </a:r>
            <a:endParaRPr/>
          </a:p>
        </p:txBody>
      </p:sp>
      <p:sp>
        <p:nvSpPr>
          <p:cNvPr id="437" name="Google Shape;437;p32"/>
          <p:cNvSpPr txBox="1"/>
          <p:nvPr>
            <p:ph idx="12" type="sldNum"/>
          </p:nvPr>
        </p:nvSpPr>
        <p:spPr>
          <a:xfrm>
            <a:off x="11752974" y="6473952"/>
            <a:ext cx="438900" cy="1554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SzPts val="1000"/>
              <a:buNone/>
            </a:pPr>
            <a:fld id="{00000000-1234-1234-1234-123412341234}" type="slidenum">
              <a:rPr lang="en-US"/>
              <a:t>‹#›</a:t>
            </a:fld>
            <a:endParaRPr/>
          </a:p>
        </p:txBody>
      </p:sp>
      <p:graphicFrame>
        <p:nvGraphicFramePr>
          <p:cNvPr id="438" name="Google Shape;438;p32"/>
          <p:cNvGraphicFramePr/>
          <p:nvPr/>
        </p:nvGraphicFramePr>
        <p:xfrm>
          <a:off x="930750" y="1510600"/>
          <a:ext cx="3000000" cy="3000000"/>
        </p:xfrm>
        <a:graphic>
          <a:graphicData uri="http://schemas.openxmlformats.org/drawingml/2006/table">
            <a:tbl>
              <a:tblPr>
                <a:noFill/>
                <a:tableStyleId>{F6F3E1F7-AA6D-4C3B-BC61-E8AE995E9F24}</a:tableStyleId>
              </a:tblPr>
              <a:tblGrid>
                <a:gridCol w="1974575"/>
                <a:gridCol w="1974575"/>
                <a:gridCol w="1974575"/>
                <a:gridCol w="1974575"/>
                <a:gridCol w="1974575"/>
              </a:tblGrid>
              <a:tr h="317325">
                <a:tc>
                  <a:txBody>
                    <a:bodyPr/>
                    <a:lstStyle/>
                    <a:p>
                      <a:pPr indent="0" lvl="0" marL="0" marR="0" rtl="0" algn="ctr">
                        <a:lnSpc>
                          <a:spcPct val="100000"/>
                        </a:lnSpc>
                        <a:spcBef>
                          <a:spcPts val="0"/>
                        </a:spcBef>
                        <a:spcAft>
                          <a:spcPts val="0"/>
                        </a:spcAft>
                        <a:buClr>
                          <a:srgbClr val="000000"/>
                        </a:buClr>
                        <a:buSzPts val="1400"/>
                        <a:buFont typeface="Arial"/>
                        <a:buNone/>
                      </a:pPr>
                      <a:r>
                        <a:rPr b="1" lang="en-US" sz="1400" u="none" cap="none" strike="noStrike"/>
                        <a:t>Company</a:t>
                      </a:r>
                      <a:endParaRPr b="1" sz="1400" u="none" cap="none" strike="noStrike"/>
                    </a:p>
                  </a:txBody>
                  <a:tcPr marT="91425" marB="91425" marR="91425" marL="91425">
                    <a:solidFill>
                      <a:srgbClr val="CFE2F3"/>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b="1" lang="en-US" sz="1400" u="none" cap="none" strike="noStrike"/>
                        <a:t>Lenovo</a:t>
                      </a:r>
                      <a:endParaRPr b="1" sz="1400" u="none" cap="none" strike="noStrike"/>
                    </a:p>
                  </a:txBody>
                  <a:tcPr marT="91425" marB="91425" marR="91425" marL="91425">
                    <a:solidFill>
                      <a:srgbClr val="C9DAF8"/>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b="1" lang="en-US" sz="1400" u="none" cap="none" strike="noStrike"/>
                        <a:t>Alibaba</a:t>
                      </a:r>
                      <a:endParaRPr b="1" sz="1400" u="none" cap="none" strike="noStrike"/>
                    </a:p>
                  </a:txBody>
                  <a:tcPr marT="91425" marB="91425" marR="91425" marL="91425">
                    <a:solidFill>
                      <a:srgbClr val="C9DAF8"/>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b="1" lang="en-US" sz="1400" u="none" cap="none" strike="noStrike"/>
                        <a:t>Baidu</a:t>
                      </a:r>
                      <a:endParaRPr b="1" sz="1400" u="none" cap="none" strike="noStrike"/>
                    </a:p>
                  </a:txBody>
                  <a:tcPr marT="91425" marB="91425" marR="91425" marL="91425">
                    <a:solidFill>
                      <a:srgbClr val="C9DAF8"/>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b="1" lang="en-US" sz="1400" u="none" cap="none" strike="noStrike"/>
                        <a:t>Huawei</a:t>
                      </a:r>
                      <a:endParaRPr b="1" sz="1400" u="none" cap="none" strike="noStrike"/>
                    </a:p>
                  </a:txBody>
                  <a:tcPr marT="91425" marB="91425" marR="91425" marL="91425">
                    <a:solidFill>
                      <a:srgbClr val="C9DAF8"/>
                    </a:solidFill>
                  </a:tcPr>
                </a:tc>
              </a:tr>
              <a:tr h="317325">
                <a:tc>
                  <a:txBody>
                    <a:bodyPr/>
                    <a:lstStyle/>
                    <a:p>
                      <a:pPr indent="0" lvl="0" marL="0" marR="0" rtl="0" algn="ctr">
                        <a:lnSpc>
                          <a:spcPct val="100000"/>
                        </a:lnSpc>
                        <a:spcBef>
                          <a:spcPts val="0"/>
                        </a:spcBef>
                        <a:spcAft>
                          <a:spcPts val="0"/>
                        </a:spcAft>
                        <a:buClr>
                          <a:srgbClr val="000000"/>
                        </a:buClr>
                        <a:buSzPts val="1400"/>
                        <a:buFont typeface="Arial"/>
                        <a:buNone/>
                      </a:pPr>
                      <a:r>
                        <a:rPr b="1" lang="en-US" sz="1400" u="none" cap="none" strike="noStrike"/>
                        <a:t>Rating</a:t>
                      </a:r>
                      <a:endParaRPr b="1" sz="1400" u="none" cap="none" strike="noStrike"/>
                    </a:p>
                  </a:txBody>
                  <a:tcPr marT="91425" marB="91425" marR="91425" marL="91425">
                    <a:solidFill>
                      <a:srgbClr val="CFE2F3"/>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t>4.0</a:t>
                      </a:r>
                      <a:endParaRPr sz="14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t>4.4</a:t>
                      </a:r>
                      <a:endParaRPr sz="14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t>4.3</a:t>
                      </a:r>
                      <a:endParaRPr sz="14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t>4.1</a:t>
                      </a:r>
                      <a:endParaRPr sz="1400" u="none" cap="none" strike="noStrike"/>
                    </a:p>
                  </a:txBody>
                  <a:tcPr marT="91425" marB="91425" marR="91425" marL="91425"/>
                </a:tc>
              </a:tr>
              <a:tr h="317325">
                <a:tc>
                  <a:txBody>
                    <a:bodyPr/>
                    <a:lstStyle/>
                    <a:p>
                      <a:pPr indent="0" lvl="0" marL="0" marR="0" rtl="0" algn="ctr">
                        <a:lnSpc>
                          <a:spcPct val="100000"/>
                        </a:lnSpc>
                        <a:spcBef>
                          <a:spcPts val="0"/>
                        </a:spcBef>
                        <a:spcAft>
                          <a:spcPts val="0"/>
                        </a:spcAft>
                        <a:buClr>
                          <a:srgbClr val="000000"/>
                        </a:buClr>
                        <a:buSzPts val="1400"/>
                        <a:buFont typeface="Arial"/>
                        <a:buNone/>
                      </a:pPr>
                      <a:r>
                        <a:rPr b="1" lang="en-US" sz="1400" u="none" cap="none" strike="noStrike"/>
                        <a:t>Reviews</a:t>
                      </a:r>
                      <a:endParaRPr b="1" sz="1400" u="none" cap="none" strike="noStrike"/>
                    </a:p>
                  </a:txBody>
                  <a:tcPr marT="91425" marB="91425" marR="91425" marL="91425">
                    <a:solidFill>
                      <a:srgbClr val="CFE2F3"/>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t>1427</a:t>
                      </a:r>
                      <a:endParaRPr sz="14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t>2351</a:t>
                      </a:r>
                      <a:endParaRPr sz="14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t>16416</a:t>
                      </a:r>
                      <a:endParaRPr sz="14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t>6655</a:t>
                      </a:r>
                      <a:endParaRPr sz="1400" u="none" cap="none" strike="noStrike"/>
                    </a:p>
                  </a:txBody>
                  <a:tcPr marT="91425" marB="91425" marR="91425" marL="91425"/>
                </a:tc>
              </a:tr>
            </a:tbl>
          </a:graphicData>
        </a:graphic>
      </p:graphicFrame>
      <p:graphicFrame>
        <p:nvGraphicFramePr>
          <p:cNvPr id="439" name="Google Shape;439;p32"/>
          <p:cNvGraphicFramePr/>
          <p:nvPr/>
        </p:nvGraphicFramePr>
        <p:xfrm>
          <a:off x="930750" y="4863400"/>
          <a:ext cx="3000000" cy="3000000"/>
        </p:xfrm>
        <a:graphic>
          <a:graphicData uri="http://schemas.openxmlformats.org/drawingml/2006/table">
            <a:tbl>
              <a:tblPr>
                <a:noFill/>
                <a:tableStyleId>{F6F3E1F7-AA6D-4C3B-BC61-E8AE995E9F24}</a:tableStyleId>
              </a:tblPr>
              <a:tblGrid>
                <a:gridCol w="1974575"/>
                <a:gridCol w="1974575"/>
                <a:gridCol w="1974575"/>
                <a:gridCol w="1974575"/>
                <a:gridCol w="1974575"/>
              </a:tblGrid>
              <a:tr h="317325">
                <a:tc>
                  <a:txBody>
                    <a:bodyPr/>
                    <a:lstStyle/>
                    <a:p>
                      <a:pPr indent="0" lvl="0" marL="0" marR="0" rtl="0" algn="ctr">
                        <a:lnSpc>
                          <a:spcPct val="100000"/>
                        </a:lnSpc>
                        <a:spcBef>
                          <a:spcPts val="0"/>
                        </a:spcBef>
                        <a:spcAft>
                          <a:spcPts val="0"/>
                        </a:spcAft>
                        <a:buClr>
                          <a:srgbClr val="000000"/>
                        </a:buClr>
                        <a:buSzPts val="1400"/>
                        <a:buFont typeface="Arial"/>
                        <a:buNone/>
                      </a:pPr>
                      <a:r>
                        <a:rPr b="1" lang="en-US" sz="1400" u="none" cap="none" strike="noStrike"/>
                        <a:t>Company</a:t>
                      </a:r>
                      <a:endParaRPr b="1" sz="1400" u="none" cap="none" strike="noStrike"/>
                    </a:p>
                  </a:txBody>
                  <a:tcPr marT="91425" marB="91425" marR="91425" marL="91425">
                    <a:solidFill>
                      <a:srgbClr val="CFE2F3"/>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b="1" lang="en-US" sz="1400" u="none" cap="none" strike="noStrike"/>
                        <a:t>Lenovo</a:t>
                      </a:r>
                      <a:endParaRPr b="1" sz="1400" u="none" cap="none" strike="noStrike"/>
                    </a:p>
                  </a:txBody>
                  <a:tcPr marT="91425" marB="91425" marR="91425" marL="91425">
                    <a:solidFill>
                      <a:srgbClr val="C9DAF8"/>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b="1" lang="en-US" sz="1400" u="none" cap="none" strike="noStrike"/>
                        <a:t>Alibaba</a:t>
                      </a:r>
                      <a:endParaRPr b="1" sz="1400" u="none" cap="none" strike="noStrike"/>
                    </a:p>
                  </a:txBody>
                  <a:tcPr marT="91425" marB="91425" marR="91425" marL="91425">
                    <a:solidFill>
                      <a:srgbClr val="C9DAF8"/>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b="1" lang="en-US" sz="1400" u="none" cap="none" strike="noStrike"/>
                        <a:t>Baidu</a:t>
                      </a:r>
                      <a:endParaRPr b="1" sz="1400" u="none" cap="none" strike="noStrike"/>
                    </a:p>
                  </a:txBody>
                  <a:tcPr marT="91425" marB="91425" marR="91425" marL="91425">
                    <a:solidFill>
                      <a:srgbClr val="C9DAF8"/>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b="1" lang="en-US" sz="1400" u="none" cap="none" strike="noStrike"/>
                        <a:t>Huawei</a:t>
                      </a:r>
                      <a:endParaRPr b="1" sz="1400" u="none" cap="none" strike="noStrike"/>
                    </a:p>
                  </a:txBody>
                  <a:tcPr marT="91425" marB="91425" marR="91425" marL="91425">
                    <a:solidFill>
                      <a:srgbClr val="C9DAF8"/>
                    </a:solidFill>
                  </a:tcPr>
                </a:tc>
              </a:tr>
              <a:tr h="317325">
                <a:tc>
                  <a:txBody>
                    <a:bodyPr/>
                    <a:lstStyle/>
                    <a:p>
                      <a:pPr indent="0" lvl="0" marL="0" marR="0" rtl="0" algn="ctr">
                        <a:lnSpc>
                          <a:spcPct val="100000"/>
                        </a:lnSpc>
                        <a:spcBef>
                          <a:spcPts val="0"/>
                        </a:spcBef>
                        <a:spcAft>
                          <a:spcPts val="0"/>
                        </a:spcAft>
                        <a:buClr>
                          <a:srgbClr val="000000"/>
                        </a:buClr>
                        <a:buSzPts val="1400"/>
                        <a:buFont typeface="Arial"/>
                        <a:buNone/>
                      </a:pPr>
                      <a:r>
                        <a:rPr b="1" lang="en-US" sz="1400" u="none" cap="none" strike="noStrike"/>
                        <a:t>Good Rating Rate</a:t>
                      </a:r>
                      <a:endParaRPr b="1" sz="1400" u="none" cap="none" strike="noStrike"/>
                    </a:p>
                  </a:txBody>
                  <a:tcPr marT="91425" marB="91425" marR="91425" marL="91425">
                    <a:solidFill>
                      <a:srgbClr val="CFE2F3"/>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t>71%</a:t>
                      </a:r>
                      <a:endParaRPr sz="14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t>78%</a:t>
                      </a:r>
                      <a:endParaRPr sz="14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t>70%</a:t>
                      </a:r>
                      <a:endParaRPr sz="14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t>71%</a:t>
                      </a:r>
                      <a:endParaRPr sz="1400" u="none" cap="none" strike="noStrike"/>
                    </a:p>
                  </a:txBody>
                  <a:tcPr marT="91425" marB="91425" marR="91425" marL="91425"/>
                </a:tc>
              </a:tr>
              <a:tr h="317325">
                <a:tc>
                  <a:txBody>
                    <a:bodyPr/>
                    <a:lstStyle/>
                    <a:p>
                      <a:pPr indent="0" lvl="0" marL="0" marR="0" rtl="0" algn="ctr">
                        <a:lnSpc>
                          <a:spcPct val="100000"/>
                        </a:lnSpc>
                        <a:spcBef>
                          <a:spcPts val="0"/>
                        </a:spcBef>
                        <a:spcAft>
                          <a:spcPts val="0"/>
                        </a:spcAft>
                        <a:buClr>
                          <a:srgbClr val="000000"/>
                        </a:buClr>
                        <a:buSzPts val="1400"/>
                        <a:buFont typeface="Arial"/>
                        <a:buNone/>
                      </a:pPr>
                      <a:r>
                        <a:rPr b="1" lang="en-US" sz="1400" u="none" cap="none" strike="noStrike"/>
                        <a:t>Reviews</a:t>
                      </a:r>
                      <a:endParaRPr b="1" sz="1400" u="none" cap="none" strike="noStrike"/>
                    </a:p>
                  </a:txBody>
                  <a:tcPr marT="91425" marB="91425" marR="91425" marL="91425">
                    <a:solidFill>
                      <a:srgbClr val="CFE2F3"/>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t>29</a:t>
                      </a:r>
                      <a:endParaRPr sz="14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t>260</a:t>
                      </a:r>
                      <a:endParaRPr sz="14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t>36</a:t>
                      </a:r>
                      <a:endParaRPr sz="14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t>588</a:t>
                      </a:r>
                      <a:endParaRPr sz="1400" u="none" cap="none" strike="noStrike"/>
                    </a:p>
                  </a:txBody>
                  <a:tcPr marT="91425" marB="91425" marR="91425" marL="91425"/>
                </a:tc>
              </a:tr>
            </a:tbl>
          </a:graphicData>
        </a:graphic>
      </p:graphicFrame>
      <p:graphicFrame>
        <p:nvGraphicFramePr>
          <p:cNvPr id="440" name="Google Shape;440;p32"/>
          <p:cNvGraphicFramePr/>
          <p:nvPr/>
        </p:nvGraphicFramePr>
        <p:xfrm>
          <a:off x="930750" y="3187000"/>
          <a:ext cx="3000000" cy="3000000"/>
        </p:xfrm>
        <a:graphic>
          <a:graphicData uri="http://schemas.openxmlformats.org/drawingml/2006/table">
            <a:tbl>
              <a:tblPr>
                <a:noFill/>
                <a:tableStyleId>{F6F3E1F7-AA6D-4C3B-BC61-E8AE995E9F24}</a:tableStyleId>
              </a:tblPr>
              <a:tblGrid>
                <a:gridCol w="1974575"/>
                <a:gridCol w="1974575"/>
                <a:gridCol w="1974575"/>
                <a:gridCol w="1974575"/>
                <a:gridCol w="1974575"/>
              </a:tblGrid>
              <a:tr h="317325">
                <a:tc>
                  <a:txBody>
                    <a:bodyPr/>
                    <a:lstStyle/>
                    <a:p>
                      <a:pPr indent="0" lvl="0" marL="0" marR="0" rtl="0" algn="ctr">
                        <a:lnSpc>
                          <a:spcPct val="100000"/>
                        </a:lnSpc>
                        <a:spcBef>
                          <a:spcPts val="0"/>
                        </a:spcBef>
                        <a:spcAft>
                          <a:spcPts val="0"/>
                        </a:spcAft>
                        <a:buClr>
                          <a:srgbClr val="000000"/>
                        </a:buClr>
                        <a:buSzPts val="1400"/>
                        <a:buFont typeface="Arial"/>
                        <a:buNone/>
                      </a:pPr>
                      <a:r>
                        <a:rPr b="1" lang="en-US" sz="1400" u="none" cap="none" strike="noStrike"/>
                        <a:t>Company</a:t>
                      </a:r>
                      <a:endParaRPr b="1" sz="1400" u="none" cap="none" strike="noStrike"/>
                    </a:p>
                  </a:txBody>
                  <a:tcPr marT="91425" marB="91425" marR="91425" marL="91425">
                    <a:solidFill>
                      <a:srgbClr val="CFE2F3"/>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b="1" lang="en-US" sz="1400" u="none" cap="none" strike="noStrike"/>
                        <a:t>Lenovo</a:t>
                      </a:r>
                      <a:endParaRPr b="1" sz="1400" u="none" cap="none" strike="noStrike"/>
                    </a:p>
                  </a:txBody>
                  <a:tcPr marT="91425" marB="91425" marR="91425" marL="91425">
                    <a:solidFill>
                      <a:srgbClr val="C9DAF8"/>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b="1" lang="en-US" sz="1400" u="none" cap="none" strike="noStrike"/>
                        <a:t>Alibaba</a:t>
                      </a:r>
                      <a:endParaRPr b="1" sz="1400" u="none" cap="none" strike="noStrike"/>
                    </a:p>
                  </a:txBody>
                  <a:tcPr marT="91425" marB="91425" marR="91425" marL="91425">
                    <a:solidFill>
                      <a:srgbClr val="C9DAF8"/>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b="1" lang="en-US" sz="1400" u="none" cap="none" strike="noStrike"/>
                        <a:t>Baidu</a:t>
                      </a:r>
                      <a:endParaRPr b="1" sz="1400" u="none" cap="none" strike="noStrike"/>
                    </a:p>
                  </a:txBody>
                  <a:tcPr marT="91425" marB="91425" marR="91425" marL="91425">
                    <a:solidFill>
                      <a:srgbClr val="C9DAF8"/>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b="1" lang="en-US" sz="1400" u="none" cap="none" strike="noStrike"/>
                        <a:t>Huawei</a:t>
                      </a:r>
                      <a:endParaRPr b="1" sz="1400" u="none" cap="none" strike="noStrike"/>
                    </a:p>
                  </a:txBody>
                  <a:tcPr marT="91425" marB="91425" marR="91425" marL="91425">
                    <a:solidFill>
                      <a:srgbClr val="C9DAF8"/>
                    </a:solidFill>
                  </a:tcPr>
                </a:tc>
              </a:tr>
              <a:tr h="317325">
                <a:tc>
                  <a:txBody>
                    <a:bodyPr/>
                    <a:lstStyle/>
                    <a:p>
                      <a:pPr indent="0" lvl="0" marL="0" marR="0" rtl="0" algn="ctr">
                        <a:lnSpc>
                          <a:spcPct val="100000"/>
                        </a:lnSpc>
                        <a:spcBef>
                          <a:spcPts val="0"/>
                        </a:spcBef>
                        <a:spcAft>
                          <a:spcPts val="0"/>
                        </a:spcAft>
                        <a:buClr>
                          <a:srgbClr val="000000"/>
                        </a:buClr>
                        <a:buSzPts val="1400"/>
                        <a:buFont typeface="Arial"/>
                        <a:buNone/>
                      </a:pPr>
                      <a:r>
                        <a:rPr b="1" lang="en-US" sz="1400" u="none" cap="none" strike="noStrike"/>
                        <a:t>Rating</a:t>
                      </a:r>
                      <a:endParaRPr b="1" sz="1400" u="none" cap="none" strike="noStrike"/>
                    </a:p>
                  </a:txBody>
                  <a:tcPr marT="91425" marB="91425" marR="91425" marL="91425">
                    <a:solidFill>
                      <a:srgbClr val="CFE2F3"/>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t>2.0</a:t>
                      </a:r>
                      <a:endParaRPr sz="14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t>4.0</a:t>
                      </a:r>
                      <a:endParaRPr sz="14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t>3.0</a:t>
                      </a:r>
                      <a:endParaRPr sz="14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t>3.0</a:t>
                      </a:r>
                      <a:endParaRPr sz="1400" u="none" cap="none" strike="noStrike"/>
                    </a:p>
                  </a:txBody>
                  <a:tcPr marT="91425" marB="91425" marR="91425" marL="91425"/>
                </a:tc>
              </a:tr>
              <a:tr h="317325">
                <a:tc>
                  <a:txBody>
                    <a:bodyPr/>
                    <a:lstStyle/>
                    <a:p>
                      <a:pPr indent="0" lvl="0" marL="0" marR="0" rtl="0" algn="ctr">
                        <a:lnSpc>
                          <a:spcPct val="100000"/>
                        </a:lnSpc>
                        <a:spcBef>
                          <a:spcPts val="0"/>
                        </a:spcBef>
                        <a:spcAft>
                          <a:spcPts val="0"/>
                        </a:spcAft>
                        <a:buClr>
                          <a:srgbClr val="000000"/>
                        </a:buClr>
                        <a:buSzPts val="1400"/>
                        <a:buFont typeface="Arial"/>
                        <a:buNone/>
                      </a:pPr>
                      <a:r>
                        <a:rPr b="1" lang="en-US" sz="1400" u="none" cap="none" strike="noStrike"/>
                        <a:t>Reviews</a:t>
                      </a:r>
                      <a:endParaRPr b="1" sz="1400" u="none" cap="none" strike="noStrike"/>
                    </a:p>
                  </a:txBody>
                  <a:tcPr marT="91425" marB="91425" marR="91425" marL="91425">
                    <a:solidFill>
                      <a:srgbClr val="CFE2F3"/>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t>75</a:t>
                      </a:r>
                      <a:endParaRPr sz="14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t>98</a:t>
                      </a:r>
                      <a:endParaRPr sz="14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t>138</a:t>
                      </a:r>
                      <a:endParaRPr sz="14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t>194</a:t>
                      </a:r>
                      <a:endParaRPr sz="1400" u="none" cap="none" strike="noStrike"/>
                    </a:p>
                  </a:txBody>
                  <a:tcPr marT="91425" marB="91425" marR="91425" marL="91425"/>
                </a:tc>
              </a:tr>
            </a:tbl>
          </a:graphicData>
        </a:graphic>
      </p:graphicFrame>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5" name="Shape 445"/>
        <p:cNvGrpSpPr/>
        <p:nvPr/>
      </p:nvGrpSpPr>
      <p:grpSpPr>
        <a:xfrm>
          <a:off x="0" y="0"/>
          <a:ext cx="0" cy="0"/>
          <a:chOff x="0" y="0"/>
          <a:chExt cx="0" cy="0"/>
        </a:xfrm>
      </p:grpSpPr>
      <p:sp>
        <p:nvSpPr>
          <p:cNvPr id="446" name="Google Shape;446;p33"/>
          <p:cNvSpPr txBox="1"/>
          <p:nvPr>
            <p:ph type="title"/>
          </p:nvPr>
        </p:nvSpPr>
        <p:spPr>
          <a:xfrm>
            <a:off x="548771" y="70349"/>
            <a:ext cx="11076300" cy="5211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3200"/>
              <a:buNone/>
            </a:pPr>
            <a:r>
              <a:rPr lang="en-US"/>
              <a:t>Lenovo</a:t>
            </a:r>
            <a:endParaRPr/>
          </a:p>
        </p:txBody>
      </p:sp>
      <p:graphicFrame>
        <p:nvGraphicFramePr>
          <p:cNvPr id="447" name="Google Shape;447;p33"/>
          <p:cNvGraphicFramePr/>
          <p:nvPr/>
        </p:nvGraphicFramePr>
        <p:xfrm>
          <a:off x="931350" y="631750"/>
          <a:ext cx="3000000" cy="3000000"/>
        </p:xfrm>
        <a:graphic>
          <a:graphicData uri="http://schemas.openxmlformats.org/drawingml/2006/table">
            <a:tbl>
              <a:tblPr>
                <a:noFill/>
                <a:tableStyleId>{9DD8C123-FFE4-4C83-B065-6D810224714D}</a:tableStyleId>
              </a:tblPr>
              <a:tblGrid>
                <a:gridCol w="4527625"/>
                <a:gridCol w="5783500"/>
              </a:tblGrid>
              <a:tr h="347975">
                <a:tc>
                  <a:txBody>
                    <a:bodyPr/>
                    <a:lstStyle/>
                    <a:p>
                      <a:pPr indent="0" lvl="0" marL="0" marR="0" rtl="0" algn="ctr">
                        <a:lnSpc>
                          <a:spcPct val="115000"/>
                        </a:lnSpc>
                        <a:spcBef>
                          <a:spcPts val="0"/>
                        </a:spcBef>
                        <a:spcAft>
                          <a:spcPts val="0"/>
                        </a:spcAft>
                        <a:buClr>
                          <a:srgbClr val="000000"/>
                        </a:buClr>
                        <a:buSzPts val="1600"/>
                        <a:buFont typeface="Arial"/>
                        <a:buNone/>
                      </a:pPr>
                      <a:r>
                        <a:rPr b="1" lang="en-US" sz="1600" u="none" cap="none" strike="noStrike">
                          <a:latin typeface="Times New Roman"/>
                          <a:ea typeface="Times New Roman"/>
                          <a:cs typeface="Times New Roman"/>
                          <a:sym typeface="Times New Roman"/>
                        </a:rPr>
                        <a:t>Pros</a:t>
                      </a:r>
                      <a:endParaRPr b="1" sz="1600" u="none" cap="none" strike="noStrike">
                        <a:latin typeface="Times New Roman"/>
                        <a:ea typeface="Times New Roman"/>
                        <a:cs typeface="Times New Roman"/>
                        <a:sym typeface="Times New Roman"/>
                      </a:endParaRPr>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C9DAF8"/>
                    </a:solidFill>
                  </a:tcPr>
                </a:tc>
                <a:tc>
                  <a:txBody>
                    <a:bodyPr/>
                    <a:lstStyle/>
                    <a:p>
                      <a:pPr indent="0" lvl="0" marL="0" marR="0" rtl="0" algn="ctr">
                        <a:lnSpc>
                          <a:spcPct val="115000"/>
                        </a:lnSpc>
                        <a:spcBef>
                          <a:spcPts val="0"/>
                        </a:spcBef>
                        <a:spcAft>
                          <a:spcPts val="0"/>
                        </a:spcAft>
                        <a:buClr>
                          <a:srgbClr val="000000"/>
                        </a:buClr>
                        <a:buSzPts val="1600"/>
                        <a:buFont typeface="Arial"/>
                        <a:buNone/>
                      </a:pPr>
                      <a:r>
                        <a:rPr b="1" lang="en-US" sz="1600" u="none" cap="none" strike="noStrike">
                          <a:latin typeface="Times New Roman"/>
                          <a:ea typeface="Times New Roman"/>
                          <a:cs typeface="Times New Roman"/>
                          <a:sym typeface="Times New Roman"/>
                        </a:rPr>
                        <a:t>Cons</a:t>
                      </a:r>
                      <a:endParaRPr b="1" sz="1600" u="none" cap="none" strike="noStrike">
                        <a:latin typeface="Times New Roman"/>
                        <a:ea typeface="Times New Roman"/>
                        <a:cs typeface="Times New Roman"/>
                        <a:sym typeface="Times New Roman"/>
                      </a:endParaRPr>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C9DAF8"/>
                    </a:solidFill>
                  </a:tcPr>
                </a:tc>
              </a:tr>
              <a:tr h="375775">
                <a:tc>
                  <a:txBody>
                    <a:bodyPr/>
                    <a:lstStyle/>
                    <a:p>
                      <a:pPr indent="0" lvl="0" marL="0" marR="0" rtl="0" algn="l">
                        <a:lnSpc>
                          <a:spcPct val="115000"/>
                        </a:lnSpc>
                        <a:spcBef>
                          <a:spcPts val="0"/>
                        </a:spcBef>
                        <a:spcAft>
                          <a:spcPts val="0"/>
                        </a:spcAft>
                        <a:buClr>
                          <a:srgbClr val="000000"/>
                        </a:buClr>
                        <a:buSzPts val="1600"/>
                        <a:buFont typeface="Arial"/>
                        <a:buNone/>
                      </a:pPr>
                      <a:r>
                        <a:rPr b="1" lang="en-US" sz="1600" u="none" cap="none" strike="noStrike">
                          <a:latin typeface="Times New Roman"/>
                          <a:ea typeface="Times New Roman"/>
                          <a:cs typeface="Times New Roman"/>
                          <a:sym typeface="Times New Roman"/>
                        </a:rPr>
                        <a:t>Give enough freedom to employees</a:t>
                      </a:r>
                      <a:endParaRPr b="1" sz="1600" u="none" cap="none" strike="noStrike">
                        <a:latin typeface="Times New Roman"/>
                        <a:ea typeface="Times New Roman"/>
                        <a:cs typeface="Times New Roman"/>
                        <a:sym typeface="Times New Roman"/>
                      </a:endParaRPr>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600"/>
                        <a:buFont typeface="Arial"/>
                        <a:buNone/>
                      </a:pPr>
                      <a:r>
                        <a:rPr b="1" lang="en-US" sz="1600" u="none" cap="none" strike="noStrike">
                          <a:solidFill>
                            <a:srgbClr val="FF0000"/>
                          </a:solidFill>
                          <a:latin typeface="Times New Roman"/>
                          <a:ea typeface="Times New Roman"/>
                          <a:cs typeface="Times New Roman"/>
                          <a:sym typeface="Times New Roman"/>
                        </a:rPr>
                        <a:t>Hard to get promotion (need relationships)</a:t>
                      </a:r>
                      <a:endParaRPr b="1" sz="1600" u="none" cap="none" strike="noStrike">
                        <a:solidFill>
                          <a:srgbClr val="FF0000"/>
                        </a:solidFill>
                        <a:latin typeface="Times New Roman"/>
                        <a:ea typeface="Times New Roman"/>
                        <a:cs typeface="Times New Roman"/>
                        <a:sym typeface="Times New Roman"/>
                      </a:endParaRPr>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306325">
                <a:tc>
                  <a:txBody>
                    <a:bodyPr/>
                    <a:lstStyle/>
                    <a:p>
                      <a:pPr indent="0" lvl="0" marL="0" marR="0" rtl="0" algn="l">
                        <a:lnSpc>
                          <a:spcPct val="115000"/>
                        </a:lnSpc>
                        <a:spcBef>
                          <a:spcPts val="0"/>
                        </a:spcBef>
                        <a:spcAft>
                          <a:spcPts val="0"/>
                        </a:spcAft>
                        <a:buClr>
                          <a:srgbClr val="000000"/>
                        </a:buClr>
                        <a:buSzPts val="1600"/>
                        <a:buFont typeface="Arial"/>
                        <a:buNone/>
                      </a:pPr>
                      <a:r>
                        <a:rPr b="1" lang="en-US" sz="1600" u="none" cap="none" strike="noStrike">
                          <a:latin typeface="Times New Roman"/>
                          <a:ea typeface="Times New Roman"/>
                          <a:cs typeface="Times New Roman"/>
                          <a:sym typeface="Times New Roman"/>
                        </a:rPr>
                        <a:t>Global company</a:t>
                      </a:r>
                      <a:endParaRPr b="1" sz="1600" u="none" cap="none" strike="noStrike">
                        <a:latin typeface="Times New Roman"/>
                        <a:ea typeface="Times New Roman"/>
                        <a:cs typeface="Times New Roman"/>
                        <a:sym typeface="Times New Roman"/>
                      </a:endParaRPr>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600"/>
                        <a:buFont typeface="Arial"/>
                        <a:buNone/>
                      </a:pPr>
                      <a:r>
                        <a:rPr b="1" lang="en-US" sz="1600" u="none" cap="none" strike="noStrike">
                          <a:solidFill>
                            <a:srgbClr val="FF0000"/>
                          </a:solidFill>
                          <a:latin typeface="Times New Roman"/>
                          <a:ea typeface="Times New Roman"/>
                          <a:cs typeface="Times New Roman"/>
                          <a:sym typeface="Times New Roman"/>
                        </a:rPr>
                        <a:t>Only suitable for those old employees instead of young generation</a:t>
                      </a:r>
                      <a:endParaRPr b="1" sz="1600" u="none" cap="none" strike="noStrike">
                        <a:solidFill>
                          <a:srgbClr val="FF0000"/>
                        </a:solidFill>
                        <a:latin typeface="Times New Roman"/>
                        <a:ea typeface="Times New Roman"/>
                        <a:cs typeface="Times New Roman"/>
                        <a:sym typeface="Times New Roman"/>
                      </a:endParaRPr>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358025">
                <a:tc>
                  <a:txBody>
                    <a:bodyPr/>
                    <a:lstStyle/>
                    <a:p>
                      <a:pPr indent="0" lvl="0" marL="0" marR="0" rtl="0" algn="l">
                        <a:lnSpc>
                          <a:spcPct val="115000"/>
                        </a:lnSpc>
                        <a:spcBef>
                          <a:spcPts val="0"/>
                        </a:spcBef>
                        <a:spcAft>
                          <a:spcPts val="0"/>
                        </a:spcAft>
                        <a:buClr>
                          <a:srgbClr val="000000"/>
                        </a:buClr>
                        <a:buSzPts val="1600"/>
                        <a:buFont typeface="Arial"/>
                        <a:buNone/>
                      </a:pPr>
                      <a:r>
                        <a:rPr b="1" lang="en-US" sz="1600" u="none" cap="none" strike="noStrike">
                          <a:latin typeface="Times New Roman"/>
                          <a:ea typeface="Times New Roman"/>
                          <a:cs typeface="Times New Roman"/>
                          <a:sym typeface="Times New Roman"/>
                        </a:rPr>
                        <a:t>Appropriate work time</a:t>
                      </a:r>
                      <a:endParaRPr b="1" sz="1600" u="none" cap="none" strike="noStrike">
                        <a:latin typeface="Times New Roman"/>
                        <a:ea typeface="Times New Roman"/>
                        <a:cs typeface="Times New Roman"/>
                        <a:sym typeface="Times New Roman"/>
                      </a:endParaRPr>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600"/>
                        <a:buFont typeface="Arial"/>
                        <a:buNone/>
                      </a:pPr>
                      <a:r>
                        <a:rPr b="1" lang="en-US" sz="1600" u="none" cap="none" strike="noStrike">
                          <a:latin typeface="Times New Roman"/>
                          <a:ea typeface="Times New Roman"/>
                          <a:cs typeface="Times New Roman"/>
                          <a:sym typeface="Times New Roman"/>
                        </a:rPr>
                        <a:t>Not suitable for new graduates</a:t>
                      </a:r>
                      <a:endParaRPr b="1" sz="1600" u="none" cap="none" strike="noStrike">
                        <a:latin typeface="Times New Roman"/>
                        <a:ea typeface="Times New Roman"/>
                        <a:cs typeface="Times New Roman"/>
                        <a:sym typeface="Times New Roman"/>
                      </a:endParaRPr>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358025">
                <a:tc>
                  <a:txBody>
                    <a:bodyPr/>
                    <a:lstStyle/>
                    <a:p>
                      <a:pPr indent="0" lvl="0" marL="0" marR="0" rtl="0" algn="l">
                        <a:lnSpc>
                          <a:spcPct val="115000"/>
                        </a:lnSpc>
                        <a:spcBef>
                          <a:spcPts val="0"/>
                        </a:spcBef>
                        <a:spcAft>
                          <a:spcPts val="0"/>
                        </a:spcAft>
                        <a:buClr>
                          <a:srgbClr val="000000"/>
                        </a:buClr>
                        <a:buSzPts val="1600"/>
                        <a:buFont typeface="Arial"/>
                        <a:buNone/>
                      </a:pPr>
                      <a:r>
                        <a:rPr b="1" lang="en-US" sz="1600" u="none" cap="none" strike="noStrike">
                          <a:latin typeface="Times New Roman"/>
                          <a:ea typeface="Times New Roman"/>
                          <a:cs typeface="Times New Roman"/>
                          <a:sym typeface="Times New Roman"/>
                        </a:rPr>
                        <a:t>big brand in china</a:t>
                      </a:r>
                      <a:endParaRPr b="1" sz="1600" u="none" cap="none" strike="noStrike">
                        <a:latin typeface="Times New Roman"/>
                        <a:ea typeface="Times New Roman"/>
                        <a:cs typeface="Times New Roman"/>
                        <a:sym typeface="Times New Roman"/>
                      </a:endParaRPr>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600"/>
                        <a:buFont typeface="Arial"/>
                        <a:buNone/>
                      </a:pPr>
                      <a:r>
                        <a:rPr b="1" lang="en-US" sz="1600" u="none" cap="none" strike="noStrike">
                          <a:latin typeface="Times New Roman"/>
                          <a:ea typeface="Times New Roman"/>
                          <a:cs typeface="Times New Roman"/>
                          <a:sym typeface="Times New Roman"/>
                        </a:rPr>
                        <a:t>Bad management of internships</a:t>
                      </a:r>
                      <a:endParaRPr b="1" sz="1600" u="none" cap="none" strike="noStrike">
                        <a:latin typeface="Times New Roman"/>
                        <a:ea typeface="Times New Roman"/>
                        <a:cs typeface="Times New Roman"/>
                        <a:sym typeface="Times New Roman"/>
                      </a:endParaRPr>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358025">
                <a:tc>
                  <a:txBody>
                    <a:bodyPr/>
                    <a:lstStyle/>
                    <a:p>
                      <a:pPr indent="0" lvl="0" marL="0" marR="0" rtl="0" algn="l">
                        <a:lnSpc>
                          <a:spcPct val="115000"/>
                        </a:lnSpc>
                        <a:spcBef>
                          <a:spcPts val="0"/>
                        </a:spcBef>
                        <a:spcAft>
                          <a:spcPts val="0"/>
                        </a:spcAft>
                        <a:buClr>
                          <a:srgbClr val="000000"/>
                        </a:buClr>
                        <a:buSzPts val="1600"/>
                        <a:buFont typeface="Arial"/>
                        <a:buNone/>
                      </a:pPr>
                      <a:r>
                        <a:rPr b="1" lang="en-US" sz="1600" u="none" cap="none" strike="noStrike">
                          <a:latin typeface="Times New Roman"/>
                          <a:ea typeface="Times New Roman"/>
                          <a:cs typeface="Times New Roman"/>
                          <a:sym typeface="Times New Roman"/>
                        </a:rPr>
                        <a:t>Good company culture</a:t>
                      </a:r>
                      <a:endParaRPr b="1" sz="1600" u="none" cap="none" strike="noStrike">
                        <a:latin typeface="Times New Roman"/>
                        <a:ea typeface="Times New Roman"/>
                        <a:cs typeface="Times New Roman"/>
                        <a:sym typeface="Times New Roman"/>
                      </a:endParaRPr>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600"/>
                        <a:buFont typeface="Arial"/>
                        <a:buNone/>
                      </a:pPr>
                      <a:r>
                        <a:rPr b="1" lang="en-US" sz="1600" u="none" cap="none" strike="noStrike">
                          <a:latin typeface="Times New Roman"/>
                          <a:ea typeface="Times New Roman"/>
                          <a:cs typeface="Times New Roman"/>
                          <a:sym typeface="Times New Roman"/>
                        </a:rPr>
                        <a:t>Don’t have too much work to do</a:t>
                      </a:r>
                      <a:endParaRPr b="1" sz="1600" u="none" cap="none" strike="noStrike">
                        <a:latin typeface="Times New Roman"/>
                        <a:ea typeface="Times New Roman"/>
                        <a:cs typeface="Times New Roman"/>
                        <a:sym typeface="Times New Roman"/>
                      </a:endParaRPr>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358025">
                <a:tc>
                  <a:txBody>
                    <a:bodyPr/>
                    <a:lstStyle/>
                    <a:p>
                      <a:pPr indent="0" lvl="0" marL="0" marR="0" rtl="0" algn="l">
                        <a:lnSpc>
                          <a:spcPct val="115000"/>
                        </a:lnSpc>
                        <a:spcBef>
                          <a:spcPts val="0"/>
                        </a:spcBef>
                        <a:spcAft>
                          <a:spcPts val="0"/>
                        </a:spcAft>
                        <a:buClr>
                          <a:srgbClr val="000000"/>
                        </a:buClr>
                        <a:buSzPts val="1600"/>
                        <a:buFont typeface="Arial"/>
                        <a:buNone/>
                      </a:pPr>
                      <a:r>
                        <a:rPr b="1" lang="en-US" sz="1600" u="none" cap="none" strike="noStrike">
                          <a:solidFill>
                            <a:srgbClr val="FF0000"/>
                          </a:solidFill>
                          <a:latin typeface="Times New Roman"/>
                          <a:ea typeface="Times New Roman"/>
                          <a:cs typeface="Times New Roman"/>
                          <a:sym typeface="Times New Roman"/>
                        </a:rPr>
                        <a:t>Good work-life balance </a:t>
                      </a:r>
                      <a:endParaRPr b="1" sz="1600" u="none" cap="none" strike="noStrike">
                        <a:solidFill>
                          <a:srgbClr val="FF0000"/>
                        </a:solidFill>
                        <a:latin typeface="Times New Roman"/>
                        <a:ea typeface="Times New Roman"/>
                        <a:cs typeface="Times New Roman"/>
                        <a:sym typeface="Times New Roman"/>
                      </a:endParaRPr>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600"/>
                        <a:buFont typeface="Arial"/>
                        <a:buNone/>
                      </a:pPr>
                      <a:r>
                        <a:rPr b="1" lang="en-US" sz="1600" u="none" cap="none" strike="noStrike">
                          <a:solidFill>
                            <a:srgbClr val="FF0000"/>
                          </a:solidFill>
                          <a:latin typeface="Times New Roman"/>
                          <a:ea typeface="Times New Roman"/>
                          <a:cs typeface="Times New Roman"/>
                          <a:sym typeface="Times New Roman"/>
                        </a:rPr>
                        <a:t>bureaucratism</a:t>
                      </a:r>
                      <a:endParaRPr b="1" sz="1600" u="none" cap="none" strike="noStrike">
                        <a:solidFill>
                          <a:srgbClr val="FF0000"/>
                        </a:solidFill>
                        <a:latin typeface="Times New Roman"/>
                        <a:ea typeface="Times New Roman"/>
                        <a:cs typeface="Times New Roman"/>
                        <a:sym typeface="Times New Roman"/>
                      </a:endParaRPr>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347975">
                <a:tc>
                  <a:txBody>
                    <a:bodyPr/>
                    <a:lstStyle/>
                    <a:p>
                      <a:pPr indent="0" lvl="0" marL="0" marR="0" rtl="0" algn="l">
                        <a:lnSpc>
                          <a:spcPct val="115000"/>
                        </a:lnSpc>
                        <a:spcBef>
                          <a:spcPts val="0"/>
                        </a:spcBef>
                        <a:spcAft>
                          <a:spcPts val="0"/>
                        </a:spcAft>
                        <a:buClr>
                          <a:srgbClr val="000000"/>
                        </a:buClr>
                        <a:buSzPts val="1600"/>
                        <a:buFont typeface="Arial"/>
                        <a:buNone/>
                      </a:pPr>
                      <a:r>
                        <a:rPr b="1" lang="en-US" sz="1600" u="none" cap="none" strike="noStrike">
                          <a:latin typeface="Times New Roman"/>
                          <a:ea typeface="Times New Roman"/>
                          <a:cs typeface="Times New Roman"/>
                          <a:sym typeface="Times New Roman"/>
                        </a:rPr>
                        <a:t>Good work environment and almost no extra work</a:t>
                      </a:r>
                      <a:endParaRPr b="1" sz="1600" u="none" cap="none" strike="noStrike">
                        <a:latin typeface="Times New Roman"/>
                        <a:ea typeface="Times New Roman"/>
                        <a:cs typeface="Times New Roman"/>
                        <a:sym typeface="Times New Roman"/>
                      </a:endParaRPr>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600"/>
                        <a:buFont typeface="Arial"/>
                        <a:buNone/>
                      </a:pPr>
                      <a:r>
                        <a:rPr b="1" lang="en-US" sz="1600" u="none" cap="none" strike="noStrike">
                          <a:latin typeface="Times New Roman"/>
                          <a:ea typeface="Times New Roman"/>
                          <a:cs typeface="Times New Roman"/>
                          <a:sym typeface="Times New Roman"/>
                        </a:rPr>
                        <a:t>Suitable for someone who is married</a:t>
                      </a:r>
                      <a:endParaRPr b="1" sz="1600" u="none" cap="none" strike="noStrike">
                        <a:latin typeface="Times New Roman"/>
                        <a:ea typeface="Times New Roman"/>
                        <a:cs typeface="Times New Roman"/>
                        <a:sym typeface="Times New Roman"/>
                      </a:endParaRPr>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406825">
                <a:tc>
                  <a:txBody>
                    <a:bodyPr/>
                    <a:lstStyle/>
                    <a:p>
                      <a:pPr indent="0" lvl="0" marL="0" marR="0" rtl="0" algn="l">
                        <a:lnSpc>
                          <a:spcPct val="115000"/>
                        </a:lnSpc>
                        <a:spcBef>
                          <a:spcPts val="0"/>
                        </a:spcBef>
                        <a:spcAft>
                          <a:spcPts val="0"/>
                        </a:spcAft>
                        <a:buClr>
                          <a:srgbClr val="000000"/>
                        </a:buClr>
                        <a:buSzPts val="1600"/>
                        <a:buFont typeface="Arial"/>
                        <a:buNone/>
                      </a:pPr>
                      <a:r>
                        <a:rPr b="1" lang="en-US" sz="1600" u="none" cap="none" strike="noStrike">
                          <a:latin typeface="Times New Roman"/>
                          <a:ea typeface="Times New Roman"/>
                          <a:cs typeface="Times New Roman"/>
                          <a:sym typeface="Times New Roman"/>
                        </a:rPr>
                        <a:t>High salary</a:t>
                      </a:r>
                      <a:endParaRPr b="1" sz="1600" u="none" cap="none" strike="noStrike">
                        <a:latin typeface="Times New Roman"/>
                        <a:ea typeface="Times New Roman"/>
                        <a:cs typeface="Times New Roman"/>
                        <a:sym typeface="Times New Roman"/>
                      </a:endParaRPr>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600"/>
                        <a:buFont typeface="Arial"/>
                        <a:buNone/>
                      </a:pPr>
                      <a:r>
                        <a:rPr b="1" lang="en-US" sz="1600" u="none" cap="none" strike="noStrike">
                          <a:latin typeface="Times New Roman"/>
                          <a:ea typeface="Times New Roman"/>
                          <a:cs typeface="Times New Roman"/>
                          <a:sym typeface="Times New Roman"/>
                        </a:rPr>
                        <a:t>Technology is relatively traditional, lack of creativity</a:t>
                      </a:r>
                      <a:endParaRPr b="1" sz="1600" u="none" cap="none" strike="noStrike">
                        <a:latin typeface="Times New Roman"/>
                        <a:ea typeface="Times New Roman"/>
                        <a:cs typeface="Times New Roman"/>
                        <a:sym typeface="Times New Roman"/>
                      </a:endParaRPr>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358025">
                <a:tc>
                  <a:txBody>
                    <a:bodyPr/>
                    <a:lstStyle/>
                    <a:p>
                      <a:pPr indent="0" lvl="0" marL="0" marR="0" rtl="0" algn="l">
                        <a:lnSpc>
                          <a:spcPct val="115000"/>
                        </a:lnSpc>
                        <a:spcBef>
                          <a:spcPts val="0"/>
                        </a:spcBef>
                        <a:spcAft>
                          <a:spcPts val="0"/>
                        </a:spcAft>
                        <a:buClr>
                          <a:srgbClr val="000000"/>
                        </a:buClr>
                        <a:buSzPts val="1600"/>
                        <a:buFont typeface="Arial"/>
                        <a:buNone/>
                      </a:pPr>
                      <a:r>
                        <a:rPr b="1" lang="en-US" sz="1600" u="none" cap="none" strike="noStrike">
                          <a:latin typeface="Times New Roman"/>
                          <a:ea typeface="Times New Roman"/>
                          <a:cs typeface="Times New Roman"/>
                          <a:sym typeface="Times New Roman"/>
                        </a:rPr>
                        <a:t>World-class company</a:t>
                      </a:r>
                      <a:endParaRPr b="1" sz="1600" u="none" cap="none" strike="noStrike">
                        <a:latin typeface="Times New Roman"/>
                        <a:ea typeface="Times New Roman"/>
                        <a:cs typeface="Times New Roman"/>
                        <a:sym typeface="Times New Roman"/>
                      </a:endParaRPr>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600"/>
                        <a:buFont typeface="Arial"/>
                        <a:buNone/>
                      </a:pPr>
                      <a:r>
                        <a:rPr b="1" lang="en-US" sz="1600" u="none" cap="none" strike="noStrike">
                          <a:latin typeface="Times New Roman"/>
                          <a:ea typeface="Times New Roman"/>
                          <a:cs typeface="Times New Roman"/>
                          <a:sym typeface="Times New Roman"/>
                        </a:rPr>
                        <a:t>Not suitable for technician </a:t>
                      </a:r>
                      <a:endParaRPr b="1" sz="1600" u="none" cap="none" strike="noStrike">
                        <a:latin typeface="Times New Roman"/>
                        <a:ea typeface="Times New Roman"/>
                        <a:cs typeface="Times New Roman"/>
                        <a:sym typeface="Times New Roman"/>
                      </a:endParaRPr>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320225">
                <a:tc>
                  <a:txBody>
                    <a:bodyPr/>
                    <a:lstStyle/>
                    <a:p>
                      <a:pPr indent="0" lvl="0" marL="0" marR="0" rtl="0" algn="l">
                        <a:lnSpc>
                          <a:spcPct val="115000"/>
                        </a:lnSpc>
                        <a:spcBef>
                          <a:spcPts val="0"/>
                        </a:spcBef>
                        <a:spcAft>
                          <a:spcPts val="0"/>
                        </a:spcAft>
                        <a:buClr>
                          <a:srgbClr val="000000"/>
                        </a:buClr>
                        <a:buSzPts val="1600"/>
                        <a:buFont typeface="Arial"/>
                        <a:buNone/>
                      </a:pPr>
                      <a:r>
                        <a:rPr b="1" lang="en-US" sz="1600" u="none" cap="none" strike="noStrike">
                          <a:latin typeface="Times New Roman"/>
                          <a:ea typeface="Times New Roman"/>
                          <a:cs typeface="Times New Roman"/>
                          <a:sym typeface="Times New Roman"/>
                        </a:rPr>
                        <a:t>Take care of employee’s health</a:t>
                      </a:r>
                      <a:endParaRPr b="1" sz="1600" u="none" cap="none" strike="noStrike">
                        <a:latin typeface="Times New Roman"/>
                        <a:ea typeface="Times New Roman"/>
                        <a:cs typeface="Times New Roman"/>
                        <a:sym typeface="Times New Roman"/>
                      </a:endParaRPr>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600"/>
                        <a:buFont typeface="Arial"/>
                        <a:buNone/>
                      </a:pPr>
                      <a:r>
                        <a:rPr b="1" lang="en-US" sz="1600" u="none" cap="none" strike="noStrike">
                          <a:latin typeface="Times New Roman"/>
                          <a:ea typeface="Times New Roman"/>
                          <a:cs typeface="Times New Roman"/>
                          <a:sym typeface="Times New Roman"/>
                        </a:rPr>
                        <a:t>No creativity</a:t>
                      </a:r>
                      <a:endParaRPr b="1" sz="1600" u="none" cap="none" strike="noStrike">
                        <a:latin typeface="Times New Roman"/>
                        <a:ea typeface="Times New Roman"/>
                        <a:cs typeface="Times New Roman"/>
                        <a:sym typeface="Times New Roman"/>
                      </a:endParaRPr>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292450">
                <a:tc>
                  <a:txBody>
                    <a:bodyPr/>
                    <a:lstStyle/>
                    <a:p>
                      <a:pPr indent="0" lvl="0" marL="0" marR="0" rtl="0" algn="l">
                        <a:lnSpc>
                          <a:spcPct val="115000"/>
                        </a:lnSpc>
                        <a:spcBef>
                          <a:spcPts val="0"/>
                        </a:spcBef>
                        <a:spcAft>
                          <a:spcPts val="0"/>
                        </a:spcAft>
                        <a:buClr>
                          <a:srgbClr val="000000"/>
                        </a:buClr>
                        <a:buSzPts val="1600"/>
                        <a:buFont typeface="Arial"/>
                        <a:buNone/>
                      </a:pPr>
                      <a:r>
                        <a:rPr b="1" lang="en-US" sz="1600" u="none" cap="none" strike="noStrike">
                          <a:solidFill>
                            <a:srgbClr val="FF0000"/>
                          </a:solidFill>
                          <a:latin typeface="Times New Roman"/>
                          <a:ea typeface="Times New Roman"/>
                          <a:cs typeface="Times New Roman"/>
                          <a:sym typeface="Times New Roman"/>
                        </a:rPr>
                        <a:t>Humanism</a:t>
                      </a:r>
                      <a:endParaRPr b="1" sz="1600" u="none" cap="none" strike="noStrike">
                        <a:solidFill>
                          <a:srgbClr val="FF0000"/>
                        </a:solidFill>
                        <a:latin typeface="Times New Roman"/>
                        <a:ea typeface="Times New Roman"/>
                        <a:cs typeface="Times New Roman"/>
                        <a:sym typeface="Times New Roman"/>
                      </a:endParaRPr>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600"/>
                        <a:buFont typeface="Arial"/>
                        <a:buNone/>
                      </a:pPr>
                      <a:r>
                        <a:rPr b="1" lang="en-US" sz="1600" u="none" cap="none" strike="noStrike">
                          <a:latin typeface="Times New Roman"/>
                          <a:ea typeface="Times New Roman"/>
                          <a:cs typeface="Times New Roman"/>
                          <a:sym typeface="Times New Roman"/>
                        </a:rPr>
                        <a:t> </a:t>
                      </a:r>
                      <a:endParaRPr b="1" sz="1600" u="none" cap="none" strike="noStrike">
                        <a:latin typeface="Times New Roman"/>
                        <a:ea typeface="Times New Roman"/>
                        <a:cs typeface="Times New Roman"/>
                        <a:sym typeface="Times New Roman"/>
                      </a:endParaRPr>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bl>
          </a:graphicData>
        </a:graphic>
      </p:graphicFrame>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2" name="Shape 452"/>
        <p:cNvGrpSpPr/>
        <p:nvPr/>
      </p:nvGrpSpPr>
      <p:grpSpPr>
        <a:xfrm>
          <a:off x="0" y="0"/>
          <a:ext cx="0" cy="0"/>
          <a:chOff x="0" y="0"/>
          <a:chExt cx="0" cy="0"/>
        </a:xfrm>
      </p:grpSpPr>
      <p:sp>
        <p:nvSpPr>
          <p:cNvPr id="453" name="Google Shape;453;p34"/>
          <p:cNvSpPr txBox="1"/>
          <p:nvPr>
            <p:ph type="title"/>
          </p:nvPr>
        </p:nvSpPr>
        <p:spPr>
          <a:xfrm>
            <a:off x="548783" y="403624"/>
            <a:ext cx="11076300" cy="5211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3200"/>
              <a:buNone/>
            </a:pPr>
            <a:r>
              <a:rPr lang="en-US"/>
              <a:t>Alibaba</a:t>
            </a:r>
            <a:endParaRPr/>
          </a:p>
        </p:txBody>
      </p:sp>
      <p:graphicFrame>
        <p:nvGraphicFramePr>
          <p:cNvPr id="454" name="Google Shape;454;p34"/>
          <p:cNvGraphicFramePr/>
          <p:nvPr/>
        </p:nvGraphicFramePr>
        <p:xfrm>
          <a:off x="1110550" y="1249400"/>
          <a:ext cx="3000000" cy="3000000"/>
        </p:xfrm>
        <a:graphic>
          <a:graphicData uri="http://schemas.openxmlformats.org/drawingml/2006/table">
            <a:tbl>
              <a:tblPr>
                <a:noFill/>
                <a:tableStyleId>{9DD8C123-FFE4-4C83-B065-6D810224714D}</a:tableStyleId>
              </a:tblPr>
              <a:tblGrid>
                <a:gridCol w="5062200"/>
                <a:gridCol w="5062200"/>
              </a:tblGrid>
              <a:tr h="247650">
                <a:tc>
                  <a:txBody>
                    <a:bodyPr/>
                    <a:lstStyle/>
                    <a:p>
                      <a:pPr indent="0" lvl="0" marL="0" marR="0" rtl="0" algn="ctr">
                        <a:lnSpc>
                          <a:spcPct val="115000"/>
                        </a:lnSpc>
                        <a:spcBef>
                          <a:spcPts val="0"/>
                        </a:spcBef>
                        <a:spcAft>
                          <a:spcPts val="0"/>
                        </a:spcAft>
                        <a:buClr>
                          <a:srgbClr val="000000"/>
                        </a:buClr>
                        <a:buSzPts val="1600"/>
                        <a:buFont typeface="Arial"/>
                        <a:buNone/>
                      </a:pPr>
                      <a:r>
                        <a:rPr b="1" lang="en-US" sz="1600" u="none" cap="none" strike="noStrike">
                          <a:latin typeface="Times New Roman"/>
                          <a:ea typeface="Times New Roman"/>
                          <a:cs typeface="Times New Roman"/>
                          <a:sym typeface="Times New Roman"/>
                        </a:rPr>
                        <a:t>Pros</a:t>
                      </a:r>
                      <a:endParaRPr b="1" sz="1600" u="none" cap="none" strike="noStrike">
                        <a:latin typeface="Times New Roman"/>
                        <a:ea typeface="Times New Roman"/>
                        <a:cs typeface="Times New Roman"/>
                        <a:sym typeface="Times New Roman"/>
                      </a:endParaRPr>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C9DAF8"/>
                    </a:solidFill>
                  </a:tcPr>
                </a:tc>
                <a:tc>
                  <a:txBody>
                    <a:bodyPr/>
                    <a:lstStyle/>
                    <a:p>
                      <a:pPr indent="0" lvl="0" marL="0" marR="0" rtl="0" algn="ctr">
                        <a:lnSpc>
                          <a:spcPct val="115000"/>
                        </a:lnSpc>
                        <a:spcBef>
                          <a:spcPts val="0"/>
                        </a:spcBef>
                        <a:spcAft>
                          <a:spcPts val="0"/>
                        </a:spcAft>
                        <a:buClr>
                          <a:srgbClr val="000000"/>
                        </a:buClr>
                        <a:buSzPts val="1600"/>
                        <a:buFont typeface="Arial"/>
                        <a:buNone/>
                      </a:pPr>
                      <a:r>
                        <a:rPr b="1" lang="en-US" sz="1600" u="none" cap="none" strike="noStrike">
                          <a:latin typeface="Times New Roman"/>
                          <a:ea typeface="Times New Roman"/>
                          <a:cs typeface="Times New Roman"/>
                          <a:sym typeface="Times New Roman"/>
                        </a:rPr>
                        <a:t>Cons</a:t>
                      </a:r>
                      <a:endParaRPr b="1" sz="1600" u="none" cap="none" strike="noStrike">
                        <a:latin typeface="Times New Roman"/>
                        <a:ea typeface="Times New Roman"/>
                        <a:cs typeface="Times New Roman"/>
                        <a:sym typeface="Times New Roman"/>
                      </a:endParaRPr>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C9DAF8"/>
                    </a:solidFill>
                  </a:tcPr>
                </a:tc>
              </a:tr>
              <a:tr h="485775">
                <a:tc>
                  <a:txBody>
                    <a:bodyPr/>
                    <a:lstStyle/>
                    <a:p>
                      <a:pPr indent="0" lvl="0" marL="0" marR="0" rtl="0" algn="l">
                        <a:lnSpc>
                          <a:spcPct val="115000"/>
                        </a:lnSpc>
                        <a:spcBef>
                          <a:spcPts val="0"/>
                        </a:spcBef>
                        <a:spcAft>
                          <a:spcPts val="0"/>
                        </a:spcAft>
                        <a:buClr>
                          <a:srgbClr val="000000"/>
                        </a:buClr>
                        <a:buSzPts val="1600"/>
                        <a:buFont typeface="Arial"/>
                        <a:buNone/>
                      </a:pPr>
                      <a:r>
                        <a:rPr b="1" lang="en-US" sz="1600" u="none" cap="none" strike="noStrike">
                          <a:solidFill>
                            <a:srgbClr val="FF0000"/>
                          </a:solidFill>
                          <a:latin typeface="Times New Roman"/>
                          <a:ea typeface="Times New Roman"/>
                          <a:cs typeface="Times New Roman"/>
                          <a:sym typeface="Times New Roman"/>
                        </a:rPr>
                        <a:t>Top tech companies in China (Ali cloud service)</a:t>
                      </a:r>
                      <a:endParaRPr b="1" sz="1600" u="none" cap="none" strike="noStrike">
                        <a:solidFill>
                          <a:srgbClr val="FF0000"/>
                        </a:solidFill>
                        <a:latin typeface="Times New Roman"/>
                        <a:ea typeface="Times New Roman"/>
                        <a:cs typeface="Times New Roman"/>
                        <a:sym typeface="Times New Roman"/>
                      </a:endParaRPr>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600"/>
                        <a:buFont typeface="Arial"/>
                        <a:buNone/>
                      </a:pPr>
                      <a:r>
                        <a:rPr b="1" lang="en-US" sz="1600" u="none" cap="none" strike="noStrike">
                          <a:solidFill>
                            <a:srgbClr val="FF0000"/>
                          </a:solidFill>
                          <a:latin typeface="Times New Roman"/>
                          <a:ea typeface="Times New Roman"/>
                          <a:cs typeface="Times New Roman"/>
                          <a:sym typeface="Times New Roman"/>
                        </a:rPr>
                        <a:t>Too much extra work</a:t>
                      </a:r>
                      <a:endParaRPr b="1" sz="1600" u="none" cap="none" strike="noStrike">
                        <a:solidFill>
                          <a:srgbClr val="FF0000"/>
                        </a:solidFill>
                        <a:latin typeface="Times New Roman"/>
                        <a:ea typeface="Times New Roman"/>
                        <a:cs typeface="Times New Roman"/>
                        <a:sym typeface="Times New Roman"/>
                      </a:endParaRPr>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247650">
                <a:tc>
                  <a:txBody>
                    <a:bodyPr/>
                    <a:lstStyle/>
                    <a:p>
                      <a:pPr indent="0" lvl="0" marL="0" marR="0" rtl="0" algn="l">
                        <a:lnSpc>
                          <a:spcPct val="115000"/>
                        </a:lnSpc>
                        <a:spcBef>
                          <a:spcPts val="0"/>
                        </a:spcBef>
                        <a:spcAft>
                          <a:spcPts val="0"/>
                        </a:spcAft>
                        <a:buClr>
                          <a:srgbClr val="000000"/>
                        </a:buClr>
                        <a:buSzPts val="1600"/>
                        <a:buFont typeface="Arial"/>
                        <a:buNone/>
                      </a:pPr>
                      <a:r>
                        <a:rPr b="1" lang="en-US" sz="1600" u="none" cap="none" strike="noStrike">
                          <a:latin typeface="Times New Roman"/>
                          <a:ea typeface="Times New Roman"/>
                          <a:cs typeface="Times New Roman"/>
                          <a:sym typeface="Times New Roman"/>
                        </a:rPr>
                        <a:t>Suitable for hardworking employees</a:t>
                      </a:r>
                      <a:endParaRPr b="1" sz="1600" u="none" cap="none" strike="noStrike">
                        <a:latin typeface="Times New Roman"/>
                        <a:ea typeface="Times New Roman"/>
                        <a:cs typeface="Times New Roman"/>
                        <a:sym typeface="Times New Roman"/>
                      </a:endParaRPr>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600"/>
                        <a:buFont typeface="Arial"/>
                        <a:buNone/>
                      </a:pPr>
                      <a:r>
                        <a:rPr b="1" lang="en-US" sz="1600" u="none" cap="none" strike="noStrike">
                          <a:solidFill>
                            <a:srgbClr val="FF0000"/>
                          </a:solidFill>
                          <a:latin typeface="Times New Roman"/>
                          <a:ea typeface="Times New Roman"/>
                          <a:cs typeface="Times New Roman"/>
                          <a:sym typeface="Times New Roman"/>
                        </a:rPr>
                        <a:t>Suitable for young generation</a:t>
                      </a:r>
                      <a:endParaRPr b="1" sz="1600" u="none" cap="none" strike="noStrike">
                        <a:solidFill>
                          <a:srgbClr val="FF0000"/>
                        </a:solidFill>
                        <a:latin typeface="Times New Roman"/>
                        <a:ea typeface="Times New Roman"/>
                        <a:cs typeface="Times New Roman"/>
                        <a:sym typeface="Times New Roman"/>
                      </a:endParaRPr>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247650">
                <a:tc>
                  <a:txBody>
                    <a:bodyPr/>
                    <a:lstStyle/>
                    <a:p>
                      <a:pPr indent="0" lvl="0" marL="0" marR="0" rtl="0" algn="l">
                        <a:lnSpc>
                          <a:spcPct val="115000"/>
                        </a:lnSpc>
                        <a:spcBef>
                          <a:spcPts val="0"/>
                        </a:spcBef>
                        <a:spcAft>
                          <a:spcPts val="0"/>
                        </a:spcAft>
                        <a:buClr>
                          <a:srgbClr val="000000"/>
                        </a:buClr>
                        <a:buSzPts val="1600"/>
                        <a:buFont typeface="Arial"/>
                        <a:buNone/>
                      </a:pPr>
                      <a:r>
                        <a:rPr b="1" lang="en-US" sz="1600" u="none" cap="none" strike="noStrike">
                          <a:latin typeface="Times New Roman"/>
                          <a:ea typeface="Times New Roman"/>
                          <a:cs typeface="Times New Roman"/>
                          <a:sym typeface="Times New Roman"/>
                        </a:rPr>
                        <a:t>Big brand </a:t>
                      </a:r>
                      <a:endParaRPr b="1" sz="1600" u="none" cap="none" strike="noStrike">
                        <a:latin typeface="Times New Roman"/>
                        <a:ea typeface="Times New Roman"/>
                        <a:cs typeface="Times New Roman"/>
                        <a:sym typeface="Times New Roman"/>
                      </a:endParaRPr>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600"/>
                        <a:buFont typeface="Arial"/>
                        <a:buNone/>
                      </a:pPr>
                      <a:r>
                        <a:rPr b="1" lang="en-US" sz="1600" u="none" cap="none" strike="noStrike">
                          <a:latin typeface="Times New Roman"/>
                          <a:ea typeface="Times New Roman"/>
                          <a:cs typeface="Times New Roman"/>
                          <a:sym typeface="Times New Roman"/>
                        </a:rPr>
                        <a:t>Health in exchange of money</a:t>
                      </a:r>
                      <a:endParaRPr b="1" sz="1600" u="none" cap="none" strike="noStrike">
                        <a:latin typeface="Times New Roman"/>
                        <a:ea typeface="Times New Roman"/>
                        <a:cs typeface="Times New Roman"/>
                        <a:sym typeface="Times New Roman"/>
                      </a:endParaRPr>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485775">
                <a:tc>
                  <a:txBody>
                    <a:bodyPr/>
                    <a:lstStyle/>
                    <a:p>
                      <a:pPr indent="0" lvl="0" marL="0" marR="0" rtl="0" algn="l">
                        <a:lnSpc>
                          <a:spcPct val="115000"/>
                        </a:lnSpc>
                        <a:spcBef>
                          <a:spcPts val="0"/>
                        </a:spcBef>
                        <a:spcAft>
                          <a:spcPts val="0"/>
                        </a:spcAft>
                        <a:buClr>
                          <a:srgbClr val="000000"/>
                        </a:buClr>
                        <a:buSzPts val="1600"/>
                        <a:buFont typeface="Arial"/>
                        <a:buNone/>
                      </a:pPr>
                      <a:r>
                        <a:rPr b="1" lang="en-US" sz="1600" u="none" cap="none" strike="noStrike">
                          <a:latin typeface="Times New Roman"/>
                          <a:ea typeface="Times New Roman"/>
                          <a:cs typeface="Times New Roman"/>
                          <a:sym typeface="Times New Roman"/>
                        </a:rPr>
                        <a:t>Suitable to improve yourself</a:t>
                      </a:r>
                      <a:endParaRPr b="1" sz="1600" u="none" cap="none" strike="noStrike">
                        <a:latin typeface="Times New Roman"/>
                        <a:ea typeface="Times New Roman"/>
                        <a:cs typeface="Times New Roman"/>
                        <a:sym typeface="Times New Roman"/>
                      </a:endParaRPr>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600"/>
                        <a:buFont typeface="Arial"/>
                        <a:buNone/>
                      </a:pPr>
                      <a:r>
                        <a:rPr b="1" lang="en-US" sz="1600" u="none" cap="none" strike="noStrike">
                          <a:latin typeface="Times New Roman"/>
                          <a:ea typeface="Times New Roman"/>
                          <a:cs typeface="Times New Roman"/>
                          <a:sym typeface="Times New Roman"/>
                        </a:rPr>
                        <a:t>Human Resource department is not very good</a:t>
                      </a:r>
                      <a:endParaRPr b="1" sz="1600" u="none" cap="none" strike="noStrike">
                        <a:latin typeface="Times New Roman"/>
                        <a:ea typeface="Times New Roman"/>
                        <a:cs typeface="Times New Roman"/>
                        <a:sym typeface="Times New Roman"/>
                      </a:endParaRPr>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485775">
                <a:tc>
                  <a:txBody>
                    <a:bodyPr/>
                    <a:lstStyle/>
                    <a:p>
                      <a:pPr indent="0" lvl="0" marL="0" marR="0" rtl="0" algn="l">
                        <a:lnSpc>
                          <a:spcPct val="115000"/>
                        </a:lnSpc>
                        <a:spcBef>
                          <a:spcPts val="0"/>
                        </a:spcBef>
                        <a:spcAft>
                          <a:spcPts val="0"/>
                        </a:spcAft>
                        <a:buClr>
                          <a:srgbClr val="000000"/>
                        </a:buClr>
                        <a:buSzPts val="1600"/>
                        <a:buFont typeface="Arial"/>
                        <a:buNone/>
                      </a:pPr>
                      <a:r>
                        <a:rPr b="1" lang="en-US" sz="1600" u="none" cap="none" strike="noStrike">
                          <a:latin typeface="Times New Roman"/>
                          <a:ea typeface="Times New Roman"/>
                          <a:cs typeface="Times New Roman"/>
                          <a:sym typeface="Times New Roman"/>
                        </a:rPr>
                        <a:t>Good company for technical position</a:t>
                      </a:r>
                      <a:endParaRPr b="1" sz="1600" u="none" cap="none" strike="noStrike">
                        <a:latin typeface="Times New Roman"/>
                        <a:ea typeface="Times New Roman"/>
                        <a:cs typeface="Times New Roman"/>
                        <a:sym typeface="Times New Roman"/>
                      </a:endParaRPr>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600"/>
                        <a:buFont typeface="Arial"/>
                        <a:buNone/>
                      </a:pPr>
                      <a:r>
                        <a:rPr b="1" lang="en-US" sz="1600" u="none" cap="none" strike="noStrike">
                          <a:latin typeface="Times New Roman"/>
                          <a:ea typeface="Times New Roman"/>
                          <a:cs typeface="Times New Roman"/>
                          <a:sym typeface="Times New Roman"/>
                        </a:rPr>
                        <a:t>Excessive Work pressure </a:t>
                      </a:r>
                      <a:endParaRPr b="1" sz="1600" u="none" cap="none" strike="noStrike">
                        <a:latin typeface="Times New Roman"/>
                        <a:ea typeface="Times New Roman"/>
                        <a:cs typeface="Times New Roman"/>
                        <a:sym typeface="Times New Roman"/>
                      </a:endParaRPr>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247650">
                <a:tc>
                  <a:txBody>
                    <a:bodyPr/>
                    <a:lstStyle/>
                    <a:p>
                      <a:pPr indent="0" lvl="0" marL="0" marR="0" rtl="0" algn="l">
                        <a:lnSpc>
                          <a:spcPct val="115000"/>
                        </a:lnSpc>
                        <a:spcBef>
                          <a:spcPts val="0"/>
                        </a:spcBef>
                        <a:spcAft>
                          <a:spcPts val="0"/>
                        </a:spcAft>
                        <a:buClr>
                          <a:srgbClr val="000000"/>
                        </a:buClr>
                        <a:buSzPts val="1600"/>
                        <a:buFont typeface="Arial"/>
                        <a:buNone/>
                      </a:pPr>
                      <a:r>
                        <a:rPr b="1" lang="en-US" sz="1600" u="none" cap="none" strike="noStrike">
                          <a:latin typeface="Times New Roman"/>
                          <a:ea typeface="Times New Roman"/>
                          <a:cs typeface="Times New Roman"/>
                          <a:sym typeface="Times New Roman"/>
                        </a:rPr>
                        <a:t>Good salary </a:t>
                      </a:r>
                      <a:endParaRPr b="1" sz="1600" u="none" cap="none" strike="noStrike">
                        <a:latin typeface="Times New Roman"/>
                        <a:ea typeface="Times New Roman"/>
                        <a:cs typeface="Times New Roman"/>
                        <a:sym typeface="Times New Roman"/>
                      </a:endParaRPr>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600"/>
                        <a:buFont typeface="Arial"/>
                        <a:buNone/>
                      </a:pPr>
                      <a:r>
                        <a:rPr b="1" lang="en-US" sz="1600" u="none" cap="none" strike="noStrike">
                          <a:latin typeface="Times New Roman"/>
                          <a:ea typeface="Times New Roman"/>
                          <a:cs typeface="Times New Roman"/>
                          <a:sym typeface="Times New Roman"/>
                        </a:rPr>
                        <a:t> </a:t>
                      </a:r>
                      <a:endParaRPr b="1" sz="1600" u="none" cap="none" strike="noStrike">
                        <a:latin typeface="Times New Roman"/>
                        <a:ea typeface="Times New Roman"/>
                        <a:cs typeface="Times New Roman"/>
                        <a:sym typeface="Times New Roman"/>
                      </a:endParaRPr>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485775">
                <a:tc>
                  <a:txBody>
                    <a:bodyPr/>
                    <a:lstStyle/>
                    <a:p>
                      <a:pPr indent="0" lvl="0" marL="0" marR="0" rtl="0" algn="l">
                        <a:lnSpc>
                          <a:spcPct val="115000"/>
                        </a:lnSpc>
                        <a:spcBef>
                          <a:spcPts val="0"/>
                        </a:spcBef>
                        <a:spcAft>
                          <a:spcPts val="0"/>
                        </a:spcAft>
                        <a:buClr>
                          <a:srgbClr val="000000"/>
                        </a:buClr>
                        <a:buSzPts val="1600"/>
                        <a:buFont typeface="Arial"/>
                        <a:buNone/>
                      </a:pPr>
                      <a:r>
                        <a:rPr b="1" lang="en-US" sz="1600" u="none" cap="none" strike="noStrike">
                          <a:latin typeface="Times New Roman"/>
                          <a:ea typeface="Times New Roman"/>
                          <a:cs typeface="Times New Roman"/>
                          <a:sym typeface="Times New Roman"/>
                        </a:rPr>
                        <a:t>Promotion is based on personal performance </a:t>
                      </a:r>
                      <a:endParaRPr b="1" sz="1600" u="none" cap="none" strike="noStrike">
                        <a:latin typeface="Times New Roman"/>
                        <a:ea typeface="Times New Roman"/>
                        <a:cs typeface="Times New Roman"/>
                        <a:sym typeface="Times New Roman"/>
                      </a:endParaRPr>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600"/>
                        <a:buFont typeface="Arial"/>
                        <a:buNone/>
                      </a:pPr>
                      <a:r>
                        <a:rPr b="1" lang="en-US" sz="1600" u="none" cap="none" strike="noStrike">
                          <a:latin typeface="Times New Roman"/>
                          <a:ea typeface="Times New Roman"/>
                          <a:cs typeface="Times New Roman"/>
                          <a:sym typeface="Times New Roman"/>
                        </a:rPr>
                        <a:t> </a:t>
                      </a:r>
                      <a:endParaRPr b="1" sz="1600" u="none" cap="none" strike="noStrike">
                        <a:latin typeface="Times New Roman"/>
                        <a:ea typeface="Times New Roman"/>
                        <a:cs typeface="Times New Roman"/>
                        <a:sym typeface="Times New Roman"/>
                      </a:endParaRPr>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247650">
                <a:tc>
                  <a:txBody>
                    <a:bodyPr/>
                    <a:lstStyle/>
                    <a:p>
                      <a:pPr indent="0" lvl="0" marL="0" marR="0" rtl="0" algn="l">
                        <a:lnSpc>
                          <a:spcPct val="115000"/>
                        </a:lnSpc>
                        <a:spcBef>
                          <a:spcPts val="0"/>
                        </a:spcBef>
                        <a:spcAft>
                          <a:spcPts val="0"/>
                        </a:spcAft>
                        <a:buClr>
                          <a:srgbClr val="000000"/>
                        </a:buClr>
                        <a:buSzPts val="1600"/>
                        <a:buFont typeface="Arial"/>
                        <a:buNone/>
                      </a:pPr>
                      <a:r>
                        <a:rPr b="1" lang="en-US" sz="1600" u="none" cap="none" strike="noStrike">
                          <a:latin typeface="Times New Roman"/>
                          <a:ea typeface="Times New Roman"/>
                          <a:cs typeface="Times New Roman"/>
                          <a:sym typeface="Times New Roman"/>
                        </a:rPr>
                        <a:t>Good place to do some research</a:t>
                      </a:r>
                      <a:endParaRPr b="1" sz="1600" u="none" cap="none" strike="noStrike">
                        <a:latin typeface="Times New Roman"/>
                        <a:ea typeface="Times New Roman"/>
                        <a:cs typeface="Times New Roman"/>
                        <a:sym typeface="Times New Roman"/>
                      </a:endParaRPr>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600"/>
                        <a:buFont typeface="Arial"/>
                        <a:buNone/>
                      </a:pPr>
                      <a:r>
                        <a:rPr b="1" lang="en-US" sz="1600" u="none" cap="none" strike="noStrike">
                          <a:latin typeface="Times New Roman"/>
                          <a:ea typeface="Times New Roman"/>
                          <a:cs typeface="Times New Roman"/>
                          <a:sym typeface="Times New Roman"/>
                        </a:rPr>
                        <a:t> </a:t>
                      </a:r>
                      <a:endParaRPr b="1" sz="1600" u="none" cap="none" strike="noStrike">
                        <a:latin typeface="Times New Roman"/>
                        <a:ea typeface="Times New Roman"/>
                        <a:cs typeface="Times New Roman"/>
                        <a:sym typeface="Times New Roman"/>
                      </a:endParaRPr>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247650">
                <a:tc>
                  <a:txBody>
                    <a:bodyPr/>
                    <a:lstStyle/>
                    <a:p>
                      <a:pPr indent="0" lvl="0" marL="0" marR="0" rtl="0" algn="l">
                        <a:lnSpc>
                          <a:spcPct val="115000"/>
                        </a:lnSpc>
                        <a:spcBef>
                          <a:spcPts val="0"/>
                        </a:spcBef>
                        <a:spcAft>
                          <a:spcPts val="0"/>
                        </a:spcAft>
                        <a:buClr>
                          <a:srgbClr val="000000"/>
                        </a:buClr>
                        <a:buSzPts val="1600"/>
                        <a:buFont typeface="Arial"/>
                        <a:buNone/>
                      </a:pPr>
                      <a:r>
                        <a:rPr b="1" lang="en-US" sz="1600" u="none" cap="none" strike="noStrike">
                          <a:latin typeface="Times New Roman"/>
                          <a:ea typeface="Times New Roman"/>
                          <a:cs typeface="Times New Roman"/>
                          <a:sym typeface="Times New Roman"/>
                        </a:rPr>
                        <a:t>Many highly skilled programmer </a:t>
                      </a:r>
                      <a:endParaRPr b="1" sz="1600" u="none" cap="none" strike="noStrike">
                        <a:latin typeface="Times New Roman"/>
                        <a:ea typeface="Times New Roman"/>
                        <a:cs typeface="Times New Roman"/>
                        <a:sym typeface="Times New Roman"/>
                      </a:endParaRPr>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600"/>
                        <a:buFont typeface="Arial"/>
                        <a:buNone/>
                      </a:pPr>
                      <a:r>
                        <a:rPr b="1" lang="en-US" sz="1600" u="none" cap="none" strike="noStrike">
                          <a:latin typeface="Times New Roman"/>
                          <a:ea typeface="Times New Roman"/>
                          <a:cs typeface="Times New Roman"/>
                          <a:sym typeface="Times New Roman"/>
                        </a:rPr>
                        <a:t> </a:t>
                      </a:r>
                      <a:endParaRPr b="1" sz="1600" u="none" cap="none" strike="noStrike">
                        <a:latin typeface="Times New Roman"/>
                        <a:ea typeface="Times New Roman"/>
                        <a:cs typeface="Times New Roman"/>
                        <a:sym typeface="Times New Roman"/>
                      </a:endParaRPr>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485775">
                <a:tc>
                  <a:txBody>
                    <a:bodyPr/>
                    <a:lstStyle/>
                    <a:p>
                      <a:pPr indent="0" lvl="0" marL="0" marR="0" rtl="0" algn="l">
                        <a:lnSpc>
                          <a:spcPct val="115000"/>
                        </a:lnSpc>
                        <a:spcBef>
                          <a:spcPts val="0"/>
                        </a:spcBef>
                        <a:spcAft>
                          <a:spcPts val="0"/>
                        </a:spcAft>
                        <a:buClr>
                          <a:srgbClr val="000000"/>
                        </a:buClr>
                        <a:buSzPts val="1600"/>
                        <a:buFont typeface="Arial"/>
                        <a:buNone/>
                      </a:pPr>
                      <a:r>
                        <a:rPr b="1" lang="en-US" sz="1600" u="none" cap="none" strike="noStrike">
                          <a:latin typeface="Times New Roman"/>
                          <a:ea typeface="Times New Roman"/>
                          <a:cs typeface="Times New Roman"/>
                          <a:sym typeface="Times New Roman"/>
                        </a:rPr>
                        <a:t>Frontier research and frontier technology</a:t>
                      </a:r>
                      <a:endParaRPr b="1" sz="1600" u="none" cap="none" strike="noStrike">
                        <a:latin typeface="Times New Roman"/>
                        <a:ea typeface="Times New Roman"/>
                        <a:cs typeface="Times New Roman"/>
                        <a:sym typeface="Times New Roman"/>
                      </a:endParaRPr>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600"/>
                        <a:buFont typeface="Arial"/>
                        <a:buNone/>
                      </a:pPr>
                      <a:r>
                        <a:rPr b="1" lang="en-US" sz="1600" u="none" cap="none" strike="noStrike">
                          <a:latin typeface="Times New Roman"/>
                          <a:ea typeface="Times New Roman"/>
                          <a:cs typeface="Times New Roman"/>
                          <a:sym typeface="Times New Roman"/>
                        </a:rPr>
                        <a:t> </a:t>
                      </a:r>
                      <a:endParaRPr b="1" sz="1600" u="none" cap="none" strike="noStrike">
                        <a:latin typeface="Times New Roman"/>
                        <a:ea typeface="Times New Roman"/>
                        <a:cs typeface="Times New Roman"/>
                        <a:sym typeface="Times New Roman"/>
                      </a:endParaRPr>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bl>
          </a:graphicData>
        </a:graphic>
      </p:graphicFrame>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9" name="Shape 459"/>
        <p:cNvGrpSpPr/>
        <p:nvPr/>
      </p:nvGrpSpPr>
      <p:grpSpPr>
        <a:xfrm>
          <a:off x="0" y="0"/>
          <a:ext cx="0" cy="0"/>
          <a:chOff x="0" y="0"/>
          <a:chExt cx="0" cy="0"/>
        </a:xfrm>
      </p:grpSpPr>
      <p:sp>
        <p:nvSpPr>
          <p:cNvPr id="460" name="Google Shape;460;p35"/>
          <p:cNvSpPr txBox="1"/>
          <p:nvPr>
            <p:ph type="title"/>
          </p:nvPr>
        </p:nvSpPr>
        <p:spPr>
          <a:xfrm>
            <a:off x="548783" y="403624"/>
            <a:ext cx="11076300" cy="5211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3200"/>
              <a:buNone/>
            </a:pPr>
            <a:r>
              <a:rPr lang="en-US"/>
              <a:t>Baidu</a:t>
            </a:r>
            <a:endParaRPr/>
          </a:p>
        </p:txBody>
      </p:sp>
      <p:graphicFrame>
        <p:nvGraphicFramePr>
          <p:cNvPr id="461" name="Google Shape;461;p35"/>
          <p:cNvGraphicFramePr/>
          <p:nvPr/>
        </p:nvGraphicFramePr>
        <p:xfrm>
          <a:off x="1436500" y="1277175"/>
          <a:ext cx="3000000" cy="3000000"/>
        </p:xfrm>
        <a:graphic>
          <a:graphicData uri="http://schemas.openxmlformats.org/drawingml/2006/table">
            <a:tbl>
              <a:tblPr>
                <a:noFill/>
                <a:tableStyleId>{9DD8C123-FFE4-4C83-B065-6D810224714D}</a:tableStyleId>
              </a:tblPr>
              <a:tblGrid>
                <a:gridCol w="4659500"/>
                <a:gridCol w="4659500"/>
              </a:tblGrid>
              <a:tr h="247650">
                <a:tc>
                  <a:txBody>
                    <a:bodyPr/>
                    <a:lstStyle/>
                    <a:p>
                      <a:pPr indent="0" lvl="0" marL="0" marR="0" rtl="0" algn="ctr">
                        <a:lnSpc>
                          <a:spcPct val="115000"/>
                        </a:lnSpc>
                        <a:spcBef>
                          <a:spcPts val="0"/>
                        </a:spcBef>
                        <a:spcAft>
                          <a:spcPts val="0"/>
                        </a:spcAft>
                        <a:buClr>
                          <a:srgbClr val="000000"/>
                        </a:buClr>
                        <a:buSzPts val="1600"/>
                        <a:buFont typeface="Arial"/>
                        <a:buNone/>
                      </a:pPr>
                      <a:r>
                        <a:rPr b="1" lang="en-US" sz="1600" u="none" cap="none" strike="noStrike">
                          <a:latin typeface="Times New Roman"/>
                          <a:ea typeface="Times New Roman"/>
                          <a:cs typeface="Times New Roman"/>
                          <a:sym typeface="Times New Roman"/>
                        </a:rPr>
                        <a:t>Pros</a:t>
                      </a:r>
                      <a:endParaRPr b="1" sz="1600" u="none" cap="none" strike="noStrike">
                        <a:latin typeface="Times New Roman"/>
                        <a:ea typeface="Times New Roman"/>
                        <a:cs typeface="Times New Roman"/>
                        <a:sym typeface="Times New Roman"/>
                      </a:endParaRPr>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C9DAF8"/>
                    </a:solidFill>
                  </a:tcPr>
                </a:tc>
                <a:tc>
                  <a:txBody>
                    <a:bodyPr/>
                    <a:lstStyle/>
                    <a:p>
                      <a:pPr indent="0" lvl="0" marL="0" marR="0" rtl="0" algn="ctr">
                        <a:lnSpc>
                          <a:spcPct val="115000"/>
                        </a:lnSpc>
                        <a:spcBef>
                          <a:spcPts val="0"/>
                        </a:spcBef>
                        <a:spcAft>
                          <a:spcPts val="0"/>
                        </a:spcAft>
                        <a:buClr>
                          <a:srgbClr val="000000"/>
                        </a:buClr>
                        <a:buSzPts val="1600"/>
                        <a:buFont typeface="Arial"/>
                        <a:buNone/>
                      </a:pPr>
                      <a:r>
                        <a:rPr b="1" lang="en-US" sz="1600" u="none" cap="none" strike="noStrike">
                          <a:latin typeface="Times New Roman"/>
                          <a:ea typeface="Times New Roman"/>
                          <a:cs typeface="Times New Roman"/>
                          <a:sym typeface="Times New Roman"/>
                        </a:rPr>
                        <a:t>Cons</a:t>
                      </a:r>
                      <a:endParaRPr b="1" sz="1600" u="none" cap="none" strike="noStrike">
                        <a:latin typeface="Times New Roman"/>
                        <a:ea typeface="Times New Roman"/>
                        <a:cs typeface="Times New Roman"/>
                        <a:sym typeface="Times New Roman"/>
                      </a:endParaRPr>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C9DAF8"/>
                    </a:solidFill>
                  </a:tcPr>
                </a:tc>
              </a:tr>
              <a:tr h="247650">
                <a:tc>
                  <a:txBody>
                    <a:bodyPr/>
                    <a:lstStyle/>
                    <a:p>
                      <a:pPr indent="0" lvl="0" marL="0" marR="0" rtl="0" algn="l">
                        <a:lnSpc>
                          <a:spcPct val="115000"/>
                        </a:lnSpc>
                        <a:spcBef>
                          <a:spcPts val="0"/>
                        </a:spcBef>
                        <a:spcAft>
                          <a:spcPts val="0"/>
                        </a:spcAft>
                        <a:buClr>
                          <a:srgbClr val="000000"/>
                        </a:buClr>
                        <a:buSzPts val="1600"/>
                        <a:buFont typeface="Arial"/>
                        <a:buNone/>
                      </a:pPr>
                      <a:r>
                        <a:rPr b="1" lang="en-US" sz="1600" u="none" cap="none" strike="noStrike">
                          <a:solidFill>
                            <a:srgbClr val="FF0000"/>
                          </a:solidFill>
                          <a:latin typeface="Times New Roman"/>
                          <a:ea typeface="Times New Roman"/>
                          <a:cs typeface="Times New Roman"/>
                          <a:sym typeface="Times New Roman"/>
                        </a:rPr>
                        <a:t>Good engineer culture </a:t>
                      </a:r>
                      <a:endParaRPr b="1" sz="1600" u="none" cap="none" strike="noStrike">
                        <a:solidFill>
                          <a:srgbClr val="FF0000"/>
                        </a:solidFill>
                        <a:latin typeface="Times New Roman"/>
                        <a:ea typeface="Times New Roman"/>
                        <a:cs typeface="Times New Roman"/>
                        <a:sym typeface="Times New Roman"/>
                      </a:endParaRPr>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600"/>
                        <a:buFont typeface="Arial"/>
                        <a:buNone/>
                      </a:pPr>
                      <a:r>
                        <a:rPr b="1" lang="en-US" sz="1600" u="none" cap="none" strike="noStrike">
                          <a:latin typeface="Times New Roman"/>
                          <a:ea typeface="Times New Roman"/>
                          <a:cs typeface="Times New Roman"/>
                          <a:sym typeface="Times New Roman"/>
                        </a:rPr>
                        <a:t>Too much extra work</a:t>
                      </a:r>
                      <a:endParaRPr b="1" sz="1600" u="none" cap="none" strike="noStrike">
                        <a:latin typeface="Times New Roman"/>
                        <a:ea typeface="Times New Roman"/>
                        <a:cs typeface="Times New Roman"/>
                        <a:sym typeface="Times New Roman"/>
                      </a:endParaRPr>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723900">
                <a:tc>
                  <a:txBody>
                    <a:bodyPr/>
                    <a:lstStyle/>
                    <a:p>
                      <a:pPr indent="0" lvl="0" marL="0" marR="0" rtl="0" algn="l">
                        <a:lnSpc>
                          <a:spcPct val="115000"/>
                        </a:lnSpc>
                        <a:spcBef>
                          <a:spcPts val="0"/>
                        </a:spcBef>
                        <a:spcAft>
                          <a:spcPts val="0"/>
                        </a:spcAft>
                        <a:buClr>
                          <a:srgbClr val="000000"/>
                        </a:buClr>
                        <a:buSzPts val="1600"/>
                        <a:buFont typeface="Arial"/>
                        <a:buNone/>
                      </a:pPr>
                      <a:r>
                        <a:rPr b="1" lang="en-US" sz="1600" u="none" cap="none" strike="noStrike">
                          <a:latin typeface="Times New Roman"/>
                          <a:ea typeface="Times New Roman"/>
                          <a:cs typeface="Times New Roman"/>
                          <a:sym typeface="Times New Roman"/>
                        </a:rPr>
                        <a:t>Eager to develop young generations; Good mentorships to help those new employees</a:t>
                      </a:r>
                      <a:endParaRPr b="1" sz="1600" u="none" cap="none" strike="noStrike">
                        <a:latin typeface="Times New Roman"/>
                        <a:ea typeface="Times New Roman"/>
                        <a:cs typeface="Times New Roman"/>
                        <a:sym typeface="Times New Roman"/>
                      </a:endParaRPr>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600"/>
                        <a:buFont typeface="Arial"/>
                        <a:buNone/>
                      </a:pPr>
                      <a:r>
                        <a:rPr b="1" lang="en-US" sz="1600" u="none" cap="none" strike="noStrike">
                          <a:latin typeface="Times New Roman"/>
                          <a:ea typeface="Times New Roman"/>
                          <a:cs typeface="Times New Roman"/>
                          <a:sym typeface="Times New Roman"/>
                        </a:rPr>
                        <a:t>Hard to get promotion</a:t>
                      </a:r>
                      <a:endParaRPr b="1" sz="1600" u="none" cap="none" strike="noStrike">
                        <a:latin typeface="Times New Roman"/>
                        <a:ea typeface="Times New Roman"/>
                        <a:cs typeface="Times New Roman"/>
                        <a:sym typeface="Times New Roman"/>
                      </a:endParaRPr>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247650">
                <a:tc>
                  <a:txBody>
                    <a:bodyPr/>
                    <a:lstStyle/>
                    <a:p>
                      <a:pPr indent="0" lvl="0" marL="0" marR="0" rtl="0" algn="l">
                        <a:lnSpc>
                          <a:spcPct val="115000"/>
                        </a:lnSpc>
                        <a:spcBef>
                          <a:spcPts val="0"/>
                        </a:spcBef>
                        <a:spcAft>
                          <a:spcPts val="0"/>
                        </a:spcAft>
                        <a:buClr>
                          <a:srgbClr val="000000"/>
                        </a:buClr>
                        <a:buSzPts val="1600"/>
                        <a:buFont typeface="Arial"/>
                        <a:buNone/>
                      </a:pPr>
                      <a:r>
                        <a:rPr b="1" lang="en-US" sz="1600" u="none" cap="none" strike="noStrike">
                          <a:latin typeface="Times New Roman"/>
                          <a:ea typeface="Times New Roman"/>
                          <a:cs typeface="Times New Roman"/>
                          <a:sym typeface="Times New Roman"/>
                        </a:rPr>
                        <a:t>Very suitable for young generation</a:t>
                      </a:r>
                      <a:endParaRPr b="1" sz="1600" u="none" cap="none" strike="noStrike">
                        <a:latin typeface="Times New Roman"/>
                        <a:ea typeface="Times New Roman"/>
                        <a:cs typeface="Times New Roman"/>
                        <a:sym typeface="Times New Roman"/>
                      </a:endParaRPr>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600"/>
                        <a:buFont typeface="Arial"/>
                        <a:buNone/>
                      </a:pPr>
                      <a:r>
                        <a:rPr b="1" lang="en-US" sz="1600" u="none" cap="none" strike="noStrike">
                          <a:latin typeface="Times New Roman"/>
                          <a:ea typeface="Times New Roman"/>
                          <a:cs typeface="Times New Roman"/>
                          <a:sym typeface="Times New Roman"/>
                        </a:rPr>
                        <a:t>Salary is not very competitive</a:t>
                      </a:r>
                      <a:endParaRPr b="1" sz="1600" u="none" cap="none" strike="noStrike">
                        <a:latin typeface="Times New Roman"/>
                        <a:ea typeface="Times New Roman"/>
                        <a:cs typeface="Times New Roman"/>
                        <a:sym typeface="Times New Roman"/>
                      </a:endParaRPr>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485775">
                <a:tc>
                  <a:txBody>
                    <a:bodyPr/>
                    <a:lstStyle/>
                    <a:p>
                      <a:pPr indent="0" lvl="0" marL="0" marR="0" rtl="0" algn="l">
                        <a:lnSpc>
                          <a:spcPct val="115000"/>
                        </a:lnSpc>
                        <a:spcBef>
                          <a:spcPts val="0"/>
                        </a:spcBef>
                        <a:spcAft>
                          <a:spcPts val="0"/>
                        </a:spcAft>
                        <a:buClr>
                          <a:srgbClr val="000000"/>
                        </a:buClr>
                        <a:buSzPts val="1600"/>
                        <a:buFont typeface="Arial"/>
                        <a:buNone/>
                      </a:pPr>
                      <a:r>
                        <a:rPr b="1" lang="en-US" sz="1600" u="none" cap="none" strike="noStrike">
                          <a:latin typeface="Times New Roman"/>
                          <a:ea typeface="Times New Roman"/>
                          <a:cs typeface="Times New Roman"/>
                          <a:sym typeface="Times New Roman"/>
                        </a:rPr>
                        <a:t>Big company with advanced technologies </a:t>
                      </a:r>
                      <a:endParaRPr b="1" sz="1600" u="none" cap="none" strike="noStrike">
                        <a:latin typeface="Times New Roman"/>
                        <a:ea typeface="Times New Roman"/>
                        <a:cs typeface="Times New Roman"/>
                        <a:sym typeface="Times New Roman"/>
                      </a:endParaRPr>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600"/>
                        <a:buFont typeface="Arial"/>
                        <a:buNone/>
                      </a:pPr>
                      <a:r>
                        <a:rPr b="1" lang="en-US" sz="1600" u="none" cap="none" strike="noStrike">
                          <a:latin typeface="Times New Roman"/>
                          <a:ea typeface="Times New Roman"/>
                          <a:cs typeface="Times New Roman"/>
                          <a:sym typeface="Times New Roman"/>
                        </a:rPr>
                        <a:t>Used to be a top tech company, but outdated</a:t>
                      </a:r>
                      <a:endParaRPr b="1" sz="1600" u="none" cap="none" strike="noStrike">
                        <a:latin typeface="Times New Roman"/>
                        <a:ea typeface="Times New Roman"/>
                        <a:cs typeface="Times New Roman"/>
                        <a:sym typeface="Times New Roman"/>
                      </a:endParaRPr>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247650">
                <a:tc>
                  <a:txBody>
                    <a:bodyPr/>
                    <a:lstStyle/>
                    <a:p>
                      <a:pPr indent="0" lvl="0" marL="0" marR="0" rtl="0" algn="l">
                        <a:lnSpc>
                          <a:spcPct val="115000"/>
                        </a:lnSpc>
                        <a:spcBef>
                          <a:spcPts val="0"/>
                        </a:spcBef>
                        <a:spcAft>
                          <a:spcPts val="0"/>
                        </a:spcAft>
                        <a:buClr>
                          <a:srgbClr val="000000"/>
                        </a:buClr>
                        <a:buSzPts val="1600"/>
                        <a:buFont typeface="Arial"/>
                        <a:buNone/>
                      </a:pPr>
                      <a:r>
                        <a:rPr b="1" lang="en-US" sz="1600" u="none" cap="none" strike="noStrike">
                          <a:latin typeface="Times New Roman"/>
                          <a:ea typeface="Times New Roman"/>
                          <a:cs typeface="Times New Roman"/>
                          <a:sym typeface="Times New Roman"/>
                        </a:rPr>
                        <a:t>Good culture</a:t>
                      </a:r>
                      <a:endParaRPr b="1" sz="1600" u="none" cap="none" strike="noStrike">
                        <a:latin typeface="Times New Roman"/>
                        <a:ea typeface="Times New Roman"/>
                        <a:cs typeface="Times New Roman"/>
                        <a:sym typeface="Times New Roman"/>
                      </a:endParaRPr>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600"/>
                        <a:buFont typeface="Arial"/>
                        <a:buNone/>
                      </a:pPr>
                      <a:r>
                        <a:rPr b="1" lang="en-US" sz="1600" u="none" cap="none" strike="noStrike">
                          <a:latin typeface="Times New Roman"/>
                          <a:ea typeface="Times New Roman"/>
                          <a:cs typeface="Times New Roman"/>
                          <a:sym typeface="Times New Roman"/>
                        </a:rPr>
                        <a:t>Very bad research lab</a:t>
                      </a:r>
                      <a:endParaRPr b="1" sz="1600" u="none" cap="none" strike="noStrike">
                        <a:latin typeface="Times New Roman"/>
                        <a:ea typeface="Times New Roman"/>
                        <a:cs typeface="Times New Roman"/>
                        <a:sym typeface="Times New Roman"/>
                      </a:endParaRPr>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247650">
                <a:tc>
                  <a:txBody>
                    <a:bodyPr/>
                    <a:lstStyle/>
                    <a:p>
                      <a:pPr indent="0" lvl="0" marL="0" marR="0" rtl="0" algn="l">
                        <a:lnSpc>
                          <a:spcPct val="115000"/>
                        </a:lnSpc>
                        <a:spcBef>
                          <a:spcPts val="0"/>
                        </a:spcBef>
                        <a:spcAft>
                          <a:spcPts val="0"/>
                        </a:spcAft>
                        <a:buClr>
                          <a:srgbClr val="000000"/>
                        </a:buClr>
                        <a:buSzPts val="1600"/>
                        <a:buFont typeface="Arial"/>
                        <a:buNone/>
                      </a:pPr>
                      <a:r>
                        <a:rPr b="1" lang="en-US" sz="1600" u="none" cap="none" strike="noStrike">
                          <a:latin typeface="Times New Roman"/>
                          <a:ea typeface="Times New Roman"/>
                          <a:cs typeface="Times New Roman"/>
                          <a:sym typeface="Times New Roman"/>
                        </a:rPr>
                        <a:t>Very suitable for new graduates</a:t>
                      </a:r>
                      <a:endParaRPr b="1" sz="1600" u="none" cap="none" strike="noStrike">
                        <a:latin typeface="Times New Roman"/>
                        <a:ea typeface="Times New Roman"/>
                        <a:cs typeface="Times New Roman"/>
                        <a:sym typeface="Times New Roman"/>
                      </a:endParaRPr>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600"/>
                        <a:buFont typeface="Arial"/>
                        <a:buNone/>
                      </a:pPr>
                      <a:r>
                        <a:rPr b="1" lang="en-US" sz="1600" u="none" cap="none" strike="noStrike">
                          <a:latin typeface="Times New Roman"/>
                          <a:ea typeface="Times New Roman"/>
                          <a:cs typeface="Times New Roman"/>
                          <a:sym typeface="Times New Roman"/>
                        </a:rPr>
                        <a:t>bureaucratism</a:t>
                      </a:r>
                      <a:endParaRPr b="1" sz="1600" u="none" cap="none" strike="noStrike">
                        <a:latin typeface="Times New Roman"/>
                        <a:ea typeface="Times New Roman"/>
                        <a:cs typeface="Times New Roman"/>
                        <a:sym typeface="Times New Roman"/>
                      </a:endParaRPr>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247650">
                <a:tc>
                  <a:txBody>
                    <a:bodyPr/>
                    <a:lstStyle/>
                    <a:p>
                      <a:pPr indent="0" lvl="0" marL="0" marR="0" rtl="0" algn="l">
                        <a:lnSpc>
                          <a:spcPct val="115000"/>
                        </a:lnSpc>
                        <a:spcBef>
                          <a:spcPts val="0"/>
                        </a:spcBef>
                        <a:spcAft>
                          <a:spcPts val="0"/>
                        </a:spcAft>
                        <a:buClr>
                          <a:srgbClr val="000000"/>
                        </a:buClr>
                        <a:buSzPts val="1600"/>
                        <a:buFont typeface="Arial"/>
                        <a:buNone/>
                      </a:pPr>
                      <a:r>
                        <a:rPr b="1" lang="en-US" sz="1600" u="none" cap="none" strike="noStrike">
                          <a:latin typeface="Times New Roman"/>
                          <a:ea typeface="Times New Roman"/>
                          <a:cs typeface="Times New Roman"/>
                          <a:sym typeface="Times New Roman"/>
                        </a:rPr>
                        <a:t>Good management</a:t>
                      </a:r>
                      <a:endParaRPr b="1" sz="1600" u="none" cap="none" strike="noStrike">
                        <a:latin typeface="Times New Roman"/>
                        <a:ea typeface="Times New Roman"/>
                        <a:cs typeface="Times New Roman"/>
                        <a:sym typeface="Times New Roman"/>
                      </a:endParaRPr>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600"/>
                        <a:buFont typeface="Arial"/>
                        <a:buNone/>
                      </a:pPr>
                      <a:r>
                        <a:rPr b="1" lang="en-US" sz="1600" u="none" cap="none" strike="noStrike">
                          <a:latin typeface="Times New Roman"/>
                          <a:ea typeface="Times New Roman"/>
                          <a:cs typeface="Times New Roman"/>
                          <a:sym typeface="Times New Roman"/>
                        </a:rPr>
                        <a:t> </a:t>
                      </a:r>
                      <a:endParaRPr b="1" sz="1600" u="none" cap="none" strike="noStrike">
                        <a:latin typeface="Times New Roman"/>
                        <a:ea typeface="Times New Roman"/>
                        <a:cs typeface="Times New Roman"/>
                        <a:sym typeface="Times New Roman"/>
                      </a:endParaRPr>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247650">
                <a:tc>
                  <a:txBody>
                    <a:bodyPr/>
                    <a:lstStyle/>
                    <a:p>
                      <a:pPr indent="0" lvl="0" marL="0" marR="0" rtl="0" algn="l">
                        <a:lnSpc>
                          <a:spcPct val="115000"/>
                        </a:lnSpc>
                        <a:spcBef>
                          <a:spcPts val="0"/>
                        </a:spcBef>
                        <a:spcAft>
                          <a:spcPts val="0"/>
                        </a:spcAft>
                        <a:buClr>
                          <a:srgbClr val="000000"/>
                        </a:buClr>
                        <a:buSzPts val="1600"/>
                        <a:buFont typeface="Arial"/>
                        <a:buNone/>
                      </a:pPr>
                      <a:r>
                        <a:rPr b="1" lang="en-US" sz="1600" u="none" cap="none" strike="noStrike">
                          <a:solidFill>
                            <a:srgbClr val="FF0000"/>
                          </a:solidFill>
                          <a:latin typeface="Times New Roman"/>
                          <a:ea typeface="Times New Roman"/>
                          <a:cs typeface="Times New Roman"/>
                          <a:sym typeface="Times New Roman"/>
                        </a:rPr>
                        <a:t>Suitable for future development</a:t>
                      </a:r>
                      <a:endParaRPr b="1" sz="1600" u="none" cap="none" strike="noStrike">
                        <a:solidFill>
                          <a:srgbClr val="FF0000"/>
                        </a:solidFill>
                        <a:latin typeface="Times New Roman"/>
                        <a:ea typeface="Times New Roman"/>
                        <a:cs typeface="Times New Roman"/>
                        <a:sym typeface="Times New Roman"/>
                      </a:endParaRPr>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600"/>
                        <a:buFont typeface="Arial"/>
                        <a:buNone/>
                      </a:pPr>
                      <a:r>
                        <a:rPr b="1" lang="en-US" sz="1600" u="none" cap="none" strike="noStrike">
                          <a:latin typeface="Times New Roman"/>
                          <a:ea typeface="Times New Roman"/>
                          <a:cs typeface="Times New Roman"/>
                          <a:sym typeface="Times New Roman"/>
                        </a:rPr>
                        <a:t> </a:t>
                      </a:r>
                      <a:endParaRPr b="1" sz="1600" u="none" cap="none" strike="noStrike">
                        <a:latin typeface="Times New Roman"/>
                        <a:ea typeface="Times New Roman"/>
                        <a:cs typeface="Times New Roman"/>
                        <a:sym typeface="Times New Roman"/>
                      </a:endParaRPr>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247650">
                <a:tc>
                  <a:txBody>
                    <a:bodyPr/>
                    <a:lstStyle/>
                    <a:p>
                      <a:pPr indent="0" lvl="0" marL="0" marR="0" rtl="0" algn="l">
                        <a:lnSpc>
                          <a:spcPct val="115000"/>
                        </a:lnSpc>
                        <a:spcBef>
                          <a:spcPts val="0"/>
                        </a:spcBef>
                        <a:spcAft>
                          <a:spcPts val="0"/>
                        </a:spcAft>
                        <a:buClr>
                          <a:srgbClr val="000000"/>
                        </a:buClr>
                        <a:buSzPts val="1600"/>
                        <a:buFont typeface="Arial"/>
                        <a:buNone/>
                      </a:pPr>
                      <a:r>
                        <a:rPr b="1" lang="en-US" sz="1600" u="none" cap="none" strike="noStrike">
                          <a:latin typeface="Times New Roman"/>
                          <a:ea typeface="Times New Roman"/>
                          <a:cs typeface="Times New Roman"/>
                          <a:sym typeface="Times New Roman"/>
                        </a:rPr>
                        <a:t>Don’t have too much meetings</a:t>
                      </a:r>
                      <a:endParaRPr b="1" sz="1600" u="none" cap="none" strike="noStrike">
                        <a:latin typeface="Times New Roman"/>
                        <a:ea typeface="Times New Roman"/>
                        <a:cs typeface="Times New Roman"/>
                        <a:sym typeface="Times New Roman"/>
                      </a:endParaRPr>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600"/>
                        <a:buFont typeface="Arial"/>
                        <a:buNone/>
                      </a:pPr>
                      <a:r>
                        <a:rPr b="1" lang="en-US" sz="1600" u="none" cap="none" strike="noStrike">
                          <a:latin typeface="Times New Roman"/>
                          <a:ea typeface="Times New Roman"/>
                          <a:cs typeface="Times New Roman"/>
                          <a:sym typeface="Times New Roman"/>
                        </a:rPr>
                        <a:t> </a:t>
                      </a:r>
                      <a:endParaRPr b="1" sz="1600" u="none" cap="none" strike="noStrike">
                        <a:latin typeface="Times New Roman"/>
                        <a:ea typeface="Times New Roman"/>
                        <a:cs typeface="Times New Roman"/>
                        <a:sym typeface="Times New Roman"/>
                      </a:endParaRPr>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bl>
          </a:graphicData>
        </a:graphic>
      </p:graphicFrame>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6" name="Shape 466"/>
        <p:cNvGrpSpPr/>
        <p:nvPr/>
      </p:nvGrpSpPr>
      <p:grpSpPr>
        <a:xfrm>
          <a:off x="0" y="0"/>
          <a:ext cx="0" cy="0"/>
          <a:chOff x="0" y="0"/>
          <a:chExt cx="0" cy="0"/>
        </a:xfrm>
      </p:grpSpPr>
      <p:sp>
        <p:nvSpPr>
          <p:cNvPr id="467" name="Google Shape;467;p36"/>
          <p:cNvSpPr txBox="1"/>
          <p:nvPr>
            <p:ph type="title"/>
          </p:nvPr>
        </p:nvSpPr>
        <p:spPr>
          <a:xfrm>
            <a:off x="548783" y="403624"/>
            <a:ext cx="11076300" cy="5211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3200"/>
              <a:buNone/>
            </a:pPr>
            <a:r>
              <a:rPr lang="en-US"/>
              <a:t>Huawei</a:t>
            </a:r>
            <a:endParaRPr/>
          </a:p>
        </p:txBody>
      </p:sp>
      <p:graphicFrame>
        <p:nvGraphicFramePr>
          <p:cNvPr id="468" name="Google Shape;468;p36"/>
          <p:cNvGraphicFramePr/>
          <p:nvPr/>
        </p:nvGraphicFramePr>
        <p:xfrm>
          <a:off x="1318825" y="1276425"/>
          <a:ext cx="3000000" cy="3000000"/>
        </p:xfrm>
        <a:graphic>
          <a:graphicData uri="http://schemas.openxmlformats.org/drawingml/2006/table">
            <a:tbl>
              <a:tblPr>
                <a:noFill/>
                <a:tableStyleId>{9DD8C123-FFE4-4C83-B065-6D810224714D}</a:tableStyleId>
              </a:tblPr>
              <a:tblGrid>
                <a:gridCol w="4520650"/>
                <a:gridCol w="4520650"/>
              </a:tblGrid>
              <a:tr h="247650">
                <a:tc>
                  <a:txBody>
                    <a:bodyPr/>
                    <a:lstStyle/>
                    <a:p>
                      <a:pPr indent="0" lvl="0" marL="0" marR="0" rtl="0" algn="ctr">
                        <a:lnSpc>
                          <a:spcPct val="115000"/>
                        </a:lnSpc>
                        <a:spcBef>
                          <a:spcPts val="0"/>
                        </a:spcBef>
                        <a:spcAft>
                          <a:spcPts val="0"/>
                        </a:spcAft>
                        <a:buClr>
                          <a:srgbClr val="000000"/>
                        </a:buClr>
                        <a:buSzPts val="1600"/>
                        <a:buFont typeface="Arial"/>
                        <a:buNone/>
                      </a:pPr>
                      <a:r>
                        <a:rPr b="1" lang="en-US" sz="1600" u="none" cap="none" strike="noStrike">
                          <a:latin typeface="Times New Roman"/>
                          <a:ea typeface="Times New Roman"/>
                          <a:cs typeface="Times New Roman"/>
                          <a:sym typeface="Times New Roman"/>
                        </a:rPr>
                        <a:t>Pros</a:t>
                      </a:r>
                      <a:endParaRPr b="1" sz="1600" u="none" cap="none" strike="noStrike">
                        <a:latin typeface="Times New Roman"/>
                        <a:ea typeface="Times New Roman"/>
                        <a:cs typeface="Times New Roman"/>
                        <a:sym typeface="Times New Roman"/>
                      </a:endParaRPr>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C9DAF8"/>
                    </a:solidFill>
                  </a:tcPr>
                </a:tc>
                <a:tc>
                  <a:txBody>
                    <a:bodyPr/>
                    <a:lstStyle/>
                    <a:p>
                      <a:pPr indent="0" lvl="0" marL="0" marR="0" rtl="0" algn="ctr">
                        <a:lnSpc>
                          <a:spcPct val="115000"/>
                        </a:lnSpc>
                        <a:spcBef>
                          <a:spcPts val="0"/>
                        </a:spcBef>
                        <a:spcAft>
                          <a:spcPts val="0"/>
                        </a:spcAft>
                        <a:buClr>
                          <a:srgbClr val="000000"/>
                        </a:buClr>
                        <a:buSzPts val="1600"/>
                        <a:buFont typeface="Arial"/>
                        <a:buNone/>
                      </a:pPr>
                      <a:r>
                        <a:rPr b="1" lang="en-US" sz="1600" u="none" cap="none" strike="noStrike">
                          <a:latin typeface="Times New Roman"/>
                          <a:ea typeface="Times New Roman"/>
                          <a:cs typeface="Times New Roman"/>
                          <a:sym typeface="Times New Roman"/>
                        </a:rPr>
                        <a:t>Cons</a:t>
                      </a:r>
                      <a:endParaRPr b="1" sz="1600" u="none" cap="none" strike="noStrike">
                        <a:latin typeface="Times New Roman"/>
                        <a:ea typeface="Times New Roman"/>
                        <a:cs typeface="Times New Roman"/>
                        <a:sym typeface="Times New Roman"/>
                      </a:endParaRPr>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C9DAF8"/>
                    </a:solidFill>
                  </a:tcPr>
                </a:tc>
              </a:tr>
              <a:tr h="247650">
                <a:tc>
                  <a:txBody>
                    <a:bodyPr/>
                    <a:lstStyle/>
                    <a:p>
                      <a:pPr indent="0" lvl="0" marL="0" marR="0" rtl="0" algn="l">
                        <a:lnSpc>
                          <a:spcPct val="115000"/>
                        </a:lnSpc>
                        <a:spcBef>
                          <a:spcPts val="0"/>
                        </a:spcBef>
                        <a:spcAft>
                          <a:spcPts val="0"/>
                        </a:spcAft>
                        <a:buClr>
                          <a:srgbClr val="000000"/>
                        </a:buClr>
                        <a:buSzPts val="1600"/>
                        <a:buFont typeface="Arial"/>
                        <a:buNone/>
                      </a:pPr>
                      <a:r>
                        <a:rPr b="1" lang="en-US" sz="1600" u="none" cap="none" strike="noStrike">
                          <a:latin typeface="Times New Roman"/>
                          <a:ea typeface="Times New Roman"/>
                          <a:cs typeface="Times New Roman"/>
                          <a:sym typeface="Times New Roman"/>
                        </a:rPr>
                        <a:t>Big brand in China</a:t>
                      </a:r>
                      <a:endParaRPr b="1" sz="1600" u="none" cap="none" strike="noStrike">
                        <a:latin typeface="Times New Roman"/>
                        <a:ea typeface="Times New Roman"/>
                        <a:cs typeface="Times New Roman"/>
                        <a:sym typeface="Times New Roman"/>
                      </a:endParaRPr>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600"/>
                        <a:buFont typeface="Arial"/>
                        <a:buNone/>
                      </a:pPr>
                      <a:r>
                        <a:rPr b="1" lang="en-US" sz="1600" u="none" cap="none" strike="noStrike">
                          <a:latin typeface="Times New Roman"/>
                          <a:ea typeface="Times New Roman"/>
                          <a:cs typeface="Times New Roman"/>
                          <a:sym typeface="Times New Roman"/>
                        </a:rPr>
                        <a:t>Not suitable for internship</a:t>
                      </a:r>
                      <a:endParaRPr b="1" sz="1600" u="none" cap="none" strike="noStrike">
                        <a:latin typeface="Times New Roman"/>
                        <a:ea typeface="Times New Roman"/>
                        <a:cs typeface="Times New Roman"/>
                        <a:sym typeface="Times New Roman"/>
                      </a:endParaRPr>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485775">
                <a:tc>
                  <a:txBody>
                    <a:bodyPr/>
                    <a:lstStyle/>
                    <a:p>
                      <a:pPr indent="0" lvl="0" marL="0" marR="0" rtl="0" algn="l">
                        <a:lnSpc>
                          <a:spcPct val="115000"/>
                        </a:lnSpc>
                        <a:spcBef>
                          <a:spcPts val="0"/>
                        </a:spcBef>
                        <a:spcAft>
                          <a:spcPts val="0"/>
                        </a:spcAft>
                        <a:buClr>
                          <a:srgbClr val="000000"/>
                        </a:buClr>
                        <a:buSzPts val="1600"/>
                        <a:buFont typeface="Arial"/>
                        <a:buNone/>
                      </a:pPr>
                      <a:r>
                        <a:rPr b="1" lang="en-US" sz="1600" u="none" cap="none" strike="noStrike">
                          <a:solidFill>
                            <a:srgbClr val="FF0000"/>
                          </a:solidFill>
                          <a:latin typeface="Times New Roman"/>
                          <a:ea typeface="Times New Roman"/>
                          <a:cs typeface="Times New Roman"/>
                          <a:sym typeface="Times New Roman"/>
                        </a:rPr>
                        <a:t>Good work environment and high salary</a:t>
                      </a:r>
                      <a:endParaRPr b="1" sz="1600" u="none" cap="none" strike="noStrike">
                        <a:solidFill>
                          <a:srgbClr val="FF0000"/>
                        </a:solidFill>
                        <a:latin typeface="Times New Roman"/>
                        <a:ea typeface="Times New Roman"/>
                        <a:cs typeface="Times New Roman"/>
                        <a:sym typeface="Times New Roman"/>
                      </a:endParaRPr>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600"/>
                        <a:buFont typeface="Arial"/>
                        <a:buNone/>
                      </a:pPr>
                      <a:r>
                        <a:rPr b="1" lang="en-US" sz="1600" u="none" cap="none" strike="noStrike">
                          <a:solidFill>
                            <a:srgbClr val="FF0000"/>
                          </a:solidFill>
                          <a:latin typeface="Times New Roman"/>
                          <a:ea typeface="Times New Roman"/>
                          <a:cs typeface="Times New Roman"/>
                          <a:sym typeface="Times New Roman"/>
                        </a:rPr>
                        <a:t>extra work for a long time </a:t>
                      </a:r>
                      <a:endParaRPr b="1" sz="1600" u="none" cap="none" strike="noStrike">
                        <a:solidFill>
                          <a:srgbClr val="FF0000"/>
                        </a:solidFill>
                        <a:latin typeface="Times New Roman"/>
                        <a:ea typeface="Times New Roman"/>
                        <a:cs typeface="Times New Roman"/>
                        <a:sym typeface="Times New Roman"/>
                      </a:endParaRPr>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485775">
                <a:tc>
                  <a:txBody>
                    <a:bodyPr/>
                    <a:lstStyle/>
                    <a:p>
                      <a:pPr indent="0" lvl="0" marL="0" marR="0" rtl="0" algn="l">
                        <a:lnSpc>
                          <a:spcPct val="115000"/>
                        </a:lnSpc>
                        <a:spcBef>
                          <a:spcPts val="0"/>
                        </a:spcBef>
                        <a:spcAft>
                          <a:spcPts val="0"/>
                        </a:spcAft>
                        <a:buClr>
                          <a:srgbClr val="000000"/>
                        </a:buClr>
                        <a:buSzPts val="1600"/>
                        <a:buFont typeface="Arial"/>
                        <a:buNone/>
                      </a:pPr>
                      <a:r>
                        <a:rPr b="1" lang="en-US" sz="1600" u="none" cap="none" strike="noStrike">
                          <a:latin typeface="Times New Roman"/>
                          <a:ea typeface="Times New Roman"/>
                          <a:cs typeface="Times New Roman"/>
                          <a:sym typeface="Times New Roman"/>
                        </a:rPr>
                        <a:t>Maybe the greatest Chinese Tech company </a:t>
                      </a:r>
                      <a:endParaRPr b="1" sz="1600" u="none" cap="none" strike="noStrike">
                        <a:latin typeface="Times New Roman"/>
                        <a:ea typeface="Times New Roman"/>
                        <a:cs typeface="Times New Roman"/>
                        <a:sym typeface="Times New Roman"/>
                      </a:endParaRPr>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600"/>
                        <a:buFont typeface="Arial"/>
                        <a:buNone/>
                      </a:pPr>
                      <a:r>
                        <a:rPr b="1" lang="en-US" sz="1600" u="none" cap="none" strike="noStrike">
                          <a:latin typeface="Times New Roman"/>
                          <a:ea typeface="Times New Roman"/>
                          <a:cs typeface="Times New Roman"/>
                          <a:sym typeface="Times New Roman"/>
                        </a:rPr>
                        <a:t>60% of weekdays need to work until 10:30pm</a:t>
                      </a:r>
                      <a:endParaRPr b="1" sz="1600" u="none" cap="none" strike="noStrike">
                        <a:latin typeface="Times New Roman"/>
                        <a:ea typeface="Times New Roman"/>
                        <a:cs typeface="Times New Roman"/>
                        <a:sym typeface="Times New Roman"/>
                      </a:endParaRPr>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247650">
                <a:tc>
                  <a:txBody>
                    <a:bodyPr/>
                    <a:lstStyle/>
                    <a:p>
                      <a:pPr indent="0" lvl="0" marL="0" marR="0" rtl="0" algn="l">
                        <a:lnSpc>
                          <a:spcPct val="115000"/>
                        </a:lnSpc>
                        <a:spcBef>
                          <a:spcPts val="0"/>
                        </a:spcBef>
                        <a:spcAft>
                          <a:spcPts val="0"/>
                        </a:spcAft>
                        <a:buClr>
                          <a:srgbClr val="000000"/>
                        </a:buClr>
                        <a:buSzPts val="1600"/>
                        <a:buFont typeface="Arial"/>
                        <a:buNone/>
                      </a:pPr>
                      <a:r>
                        <a:rPr b="1" lang="en-US" sz="1600" u="none" cap="none" strike="noStrike">
                          <a:latin typeface="Times New Roman"/>
                          <a:ea typeface="Times New Roman"/>
                          <a:cs typeface="Times New Roman"/>
                          <a:sym typeface="Times New Roman"/>
                        </a:rPr>
                        <a:t>Culture of hardworking</a:t>
                      </a:r>
                      <a:endParaRPr b="1" sz="1600" u="none" cap="none" strike="noStrike">
                        <a:latin typeface="Times New Roman"/>
                        <a:ea typeface="Times New Roman"/>
                        <a:cs typeface="Times New Roman"/>
                        <a:sym typeface="Times New Roman"/>
                      </a:endParaRPr>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600"/>
                        <a:buFont typeface="Arial"/>
                        <a:buNone/>
                      </a:pPr>
                      <a:r>
                        <a:rPr b="1" lang="en-US" sz="1600" u="none" cap="none" strike="noStrike">
                          <a:latin typeface="Times New Roman"/>
                          <a:ea typeface="Times New Roman"/>
                          <a:cs typeface="Times New Roman"/>
                          <a:sym typeface="Times New Roman"/>
                        </a:rPr>
                        <a:t>Interview is too easy</a:t>
                      </a:r>
                      <a:endParaRPr b="1" sz="1600" u="none" cap="none" strike="noStrike">
                        <a:latin typeface="Times New Roman"/>
                        <a:ea typeface="Times New Roman"/>
                        <a:cs typeface="Times New Roman"/>
                        <a:sym typeface="Times New Roman"/>
                      </a:endParaRPr>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485775">
                <a:tc>
                  <a:txBody>
                    <a:bodyPr/>
                    <a:lstStyle/>
                    <a:p>
                      <a:pPr indent="0" lvl="0" marL="0" marR="0" rtl="0" algn="l">
                        <a:lnSpc>
                          <a:spcPct val="115000"/>
                        </a:lnSpc>
                        <a:spcBef>
                          <a:spcPts val="0"/>
                        </a:spcBef>
                        <a:spcAft>
                          <a:spcPts val="0"/>
                        </a:spcAft>
                        <a:buClr>
                          <a:srgbClr val="000000"/>
                        </a:buClr>
                        <a:buSzPts val="1600"/>
                        <a:buFont typeface="Arial"/>
                        <a:buNone/>
                      </a:pPr>
                      <a:r>
                        <a:rPr b="1" lang="en-US" sz="1600" u="none" cap="none" strike="noStrike">
                          <a:solidFill>
                            <a:srgbClr val="FF0000"/>
                          </a:solidFill>
                          <a:latin typeface="Times New Roman"/>
                          <a:ea typeface="Times New Roman"/>
                          <a:cs typeface="Times New Roman"/>
                          <a:sym typeface="Times New Roman"/>
                        </a:rPr>
                        <a:t>Suitable for young generation</a:t>
                      </a:r>
                      <a:endParaRPr b="1" sz="1600" u="none" cap="none" strike="noStrike">
                        <a:solidFill>
                          <a:srgbClr val="FF0000"/>
                        </a:solidFill>
                        <a:latin typeface="Times New Roman"/>
                        <a:ea typeface="Times New Roman"/>
                        <a:cs typeface="Times New Roman"/>
                        <a:sym typeface="Times New Roman"/>
                      </a:endParaRPr>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600"/>
                        <a:buFont typeface="Arial"/>
                        <a:buNone/>
                      </a:pPr>
                      <a:r>
                        <a:rPr b="1" lang="en-US" sz="1600" u="none" cap="none" strike="noStrike">
                          <a:latin typeface="Times New Roman"/>
                          <a:ea typeface="Times New Roman"/>
                          <a:cs typeface="Times New Roman"/>
                          <a:sym typeface="Times New Roman"/>
                        </a:rPr>
                        <a:t>Not very suitable to stay for a long time</a:t>
                      </a:r>
                      <a:endParaRPr b="1" sz="1600" u="none" cap="none" strike="noStrike">
                        <a:latin typeface="Times New Roman"/>
                        <a:ea typeface="Times New Roman"/>
                        <a:cs typeface="Times New Roman"/>
                        <a:sym typeface="Times New Roman"/>
                      </a:endParaRPr>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485775">
                <a:tc>
                  <a:txBody>
                    <a:bodyPr/>
                    <a:lstStyle/>
                    <a:p>
                      <a:pPr indent="0" lvl="0" marL="0" marR="0" rtl="0" algn="l">
                        <a:lnSpc>
                          <a:spcPct val="115000"/>
                        </a:lnSpc>
                        <a:spcBef>
                          <a:spcPts val="0"/>
                        </a:spcBef>
                        <a:spcAft>
                          <a:spcPts val="0"/>
                        </a:spcAft>
                        <a:buClr>
                          <a:srgbClr val="000000"/>
                        </a:buClr>
                        <a:buSzPts val="1600"/>
                        <a:buFont typeface="Arial"/>
                        <a:buNone/>
                      </a:pPr>
                      <a:r>
                        <a:rPr b="1" lang="en-US" sz="1600" u="none" cap="none" strike="noStrike">
                          <a:latin typeface="Times New Roman"/>
                          <a:ea typeface="Times New Roman"/>
                          <a:cs typeface="Times New Roman"/>
                          <a:sym typeface="Times New Roman"/>
                        </a:rPr>
                        <a:t>Good management </a:t>
                      </a:r>
                      <a:endParaRPr b="1" sz="1600" u="none" cap="none" strike="noStrike">
                        <a:latin typeface="Times New Roman"/>
                        <a:ea typeface="Times New Roman"/>
                        <a:cs typeface="Times New Roman"/>
                        <a:sym typeface="Times New Roman"/>
                      </a:endParaRPr>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600"/>
                        <a:buFont typeface="Arial"/>
                        <a:buNone/>
                      </a:pPr>
                      <a:r>
                        <a:rPr b="1" lang="en-US" sz="1600" u="none" cap="none" strike="noStrike">
                          <a:latin typeface="Times New Roman"/>
                          <a:ea typeface="Times New Roman"/>
                          <a:cs typeface="Times New Roman"/>
                          <a:sym typeface="Times New Roman"/>
                        </a:rPr>
                        <a:t>Hiring process is bad, hiring some under qualified employees</a:t>
                      </a:r>
                      <a:endParaRPr b="1" sz="1600" u="none" cap="none" strike="noStrike">
                        <a:latin typeface="Times New Roman"/>
                        <a:ea typeface="Times New Roman"/>
                        <a:cs typeface="Times New Roman"/>
                        <a:sym typeface="Times New Roman"/>
                      </a:endParaRPr>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485775">
                <a:tc>
                  <a:txBody>
                    <a:bodyPr/>
                    <a:lstStyle/>
                    <a:p>
                      <a:pPr indent="0" lvl="0" marL="0" marR="0" rtl="0" algn="l">
                        <a:lnSpc>
                          <a:spcPct val="115000"/>
                        </a:lnSpc>
                        <a:spcBef>
                          <a:spcPts val="0"/>
                        </a:spcBef>
                        <a:spcAft>
                          <a:spcPts val="0"/>
                        </a:spcAft>
                        <a:buClr>
                          <a:srgbClr val="000000"/>
                        </a:buClr>
                        <a:buSzPts val="1600"/>
                        <a:buFont typeface="Arial"/>
                        <a:buNone/>
                      </a:pPr>
                      <a:r>
                        <a:rPr b="1" lang="en-US" sz="1600" u="none" cap="none" strike="noStrike">
                          <a:latin typeface="Times New Roman"/>
                          <a:ea typeface="Times New Roman"/>
                          <a:cs typeface="Times New Roman"/>
                          <a:sym typeface="Times New Roman"/>
                        </a:rPr>
                        <a:t>Work environment is easy to adopt, similar to research lab</a:t>
                      </a:r>
                      <a:endParaRPr b="1" sz="1600" u="none" cap="none" strike="noStrike">
                        <a:latin typeface="Times New Roman"/>
                        <a:ea typeface="Times New Roman"/>
                        <a:cs typeface="Times New Roman"/>
                        <a:sym typeface="Times New Roman"/>
                      </a:endParaRPr>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600"/>
                        <a:buFont typeface="Arial"/>
                        <a:buNone/>
                      </a:pPr>
                      <a:r>
                        <a:rPr b="1" lang="en-US" sz="1600" u="none" cap="none" strike="noStrike">
                          <a:latin typeface="Times New Roman"/>
                          <a:ea typeface="Times New Roman"/>
                          <a:cs typeface="Times New Roman"/>
                          <a:sym typeface="Times New Roman"/>
                        </a:rPr>
                        <a:t>Technology is not diversified</a:t>
                      </a:r>
                      <a:endParaRPr b="1" sz="1600" u="none" cap="none" strike="noStrike">
                        <a:latin typeface="Times New Roman"/>
                        <a:ea typeface="Times New Roman"/>
                        <a:cs typeface="Times New Roman"/>
                        <a:sym typeface="Times New Roman"/>
                      </a:endParaRPr>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bl>
          </a:graphicData>
        </a:graphic>
      </p:graphicFrame>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2" name="Shape 472"/>
        <p:cNvGrpSpPr/>
        <p:nvPr/>
      </p:nvGrpSpPr>
      <p:grpSpPr>
        <a:xfrm>
          <a:off x="0" y="0"/>
          <a:ext cx="0" cy="0"/>
          <a:chOff x="0" y="0"/>
          <a:chExt cx="0" cy="0"/>
        </a:xfrm>
      </p:grpSpPr>
      <p:sp>
        <p:nvSpPr>
          <p:cNvPr id="473" name="Google Shape;473;p37"/>
          <p:cNvSpPr txBox="1"/>
          <p:nvPr>
            <p:ph type="title"/>
          </p:nvPr>
        </p:nvSpPr>
        <p:spPr>
          <a:xfrm>
            <a:off x="2854026" y="233173"/>
            <a:ext cx="9338100" cy="521100"/>
          </a:xfrm>
          <a:prstGeom prst="rect">
            <a:avLst/>
          </a:prstGeom>
          <a:noFill/>
          <a:ln>
            <a:noFill/>
          </a:ln>
        </p:spPr>
        <p:txBody>
          <a:bodyPr anchorCtr="0" anchor="t" bIns="0" lIns="0" spcFirstLastPara="1" rIns="0" wrap="square" tIns="0">
            <a:noAutofit/>
          </a:bodyPr>
          <a:lstStyle/>
          <a:p>
            <a:pPr indent="0" lvl="0" marL="0" rtl="0" algn="ctr">
              <a:lnSpc>
                <a:spcPct val="88888"/>
              </a:lnSpc>
              <a:spcBef>
                <a:spcPts val="0"/>
              </a:spcBef>
              <a:spcAft>
                <a:spcPts val="0"/>
              </a:spcAft>
              <a:buClr>
                <a:schemeClr val="dk1"/>
              </a:buClr>
              <a:buSzPts val="3600"/>
              <a:buFont typeface="Gill Sans"/>
              <a:buNone/>
            </a:pPr>
            <a:r>
              <a:rPr lang="en-US" sz="3600">
                <a:latin typeface="Gill Sans"/>
                <a:ea typeface="Gill Sans"/>
                <a:cs typeface="Gill Sans"/>
                <a:sym typeface="Gill Sans"/>
              </a:rPr>
              <a:t>Advantage over its peer group</a:t>
            </a:r>
            <a:endParaRPr i="1"/>
          </a:p>
        </p:txBody>
      </p:sp>
      <p:sp>
        <p:nvSpPr>
          <p:cNvPr id="474" name="Google Shape;474;p37"/>
          <p:cNvSpPr txBox="1"/>
          <p:nvPr>
            <p:ph idx="12" type="sldNum"/>
          </p:nvPr>
        </p:nvSpPr>
        <p:spPr>
          <a:xfrm>
            <a:off x="11752974" y="6473952"/>
            <a:ext cx="438900" cy="1554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SzPts val="1000"/>
              <a:buNone/>
            </a:pPr>
            <a:fld id="{00000000-1234-1234-1234-123412341234}" type="slidenum">
              <a:rPr lang="en-US"/>
              <a:t>‹#›</a:t>
            </a:fld>
            <a:endParaRPr/>
          </a:p>
        </p:txBody>
      </p:sp>
      <p:pic>
        <p:nvPicPr>
          <p:cNvPr id="475" name="Google Shape;475;p37"/>
          <p:cNvPicPr preferRelativeResize="0"/>
          <p:nvPr/>
        </p:nvPicPr>
        <p:blipFill rotWithShape="1">
          <a:blip r:embed="rId3">
            <a:alphaModFix/>
          </a:blip>
          <a:srcRect b="0" l="0" r="0" t="0"/>
          <a:stretch/>
        </p:blipFill>
        <p:spPr>
          <a:xfrm>
            <a:off x="4354190" y="754267"/>
            <a:ext cx="2316480" cy="774769"/>
          </a:xfrm>
          <a:prstGeom prst="rect">
            <a:avLst/>
          </a:prstGeom>
          <a:noFill/>
          <a:ln>
            <a:noFill/>
          </a:ln>
        </p:spPr>
      </p:pic>
      <p:sp>
        <p:nvSpPr>
          <p:cNvPr id="476" name="Google Shape;476;p37"/>
          <p:cNvSpPr txBox="1"/>
          <p:nvPr>
            <p:ph type="title"/>
          </p:nvPr>
        </p:nvSpPr>
        <p:spPr>
          <a:xfrm>
            <a:off x="557858" y="3091274"/>
            <a:ext cx="11076300" cy="521100"/>
          </a:xfrm>
          <a:prstGeom prst="rect">
            <a:avLst/>
          </a:prstGeom>
          <a:noFill/>
          <a:ln>
            <a:noFill/>
          </a:ln>
        </p:spPr>
        <p:txBody>
          <a:bodyPr anchorCtr="0" anchor="t" bIns="0" lIns="0" spcFirstLastPara="1" rIns="0" wrap="square" tIns="0">
            <a:noAutofit/>
          </a:bodyPr>
          <a:lstStyle/>
          <a:p>
            <a:pPr indent="0" lvl="0" marL="0" rtl="0" algn="ctr">
              <a:lnSpc>
                <a:spcPct val="88888"/>
              </a:lnSpc>
              <a:spcBef>
                <a:spcPts val="0"/>
              </a:spcBef>
              <a:spcAft>
                <a:spcPts val="0"/>
              </a:spcAft>
              <a:buClr>
                <a:schemeClr val="dk1"/>
              </a:buClr>
              <a:buSzPts val="3600"/>
              <a:buFont typeface="Gill Sans"/>
              <a:buNone/>
            </a:pPr>
            <a:r>
              <a:rPr lang="en-US" sz="3600">
                <a:latin typeface="Gill Sans"/>
                <a:ea typeface="Gill Sans"/>
                <a:cs typeface="Gill Sans"/>
                <a:sym typeface="Gill Sans"/>
              </a:rPr>
              <a:t>“联想是一个没有天花板的舞台”</a:t>
            </a:r>
            <a:endParaRPr sz="3600">
              <a:latin typeface="Gill Sans"/>
              <a:ea typeface="Gill Sans"/>
              <a:cs typeface="Gill Sans"/>
              <a:sym typeface="Gill Sans"/>
            </a:endParaRPr>
          </a:p>
          <a:p>
            <a:pPr indent="0" lvl="0" marL="0" rtl="0" algn="ctr">
              <a:lnSpc>
                <a:spcPct val="88888"/>
              </a:lnSpc>
              <a:spcBef>
                <a:spcPts val="0"/>
              </a:spcBef>
              <a:spcAft>
                <a:spcPts val="0"/>
              </a:spcAft>
              <a:buClr>
                <a:schemeClr val="dk1"/>
              </a:buClr>
              <a:buSzPts val="3600"/>
              <a:buFont typeface="Gill Sans"/>
              <a:buNone/>
            </a:pPr>
            <a:r>
              <a:rPr lang="en-US" sz="3600">
                <a:latin typeface="Gill Sans"/>
                <a:ea typeface="Gill Sans"/>
                <a:cs typeface="Gill Sans"/>
                <a:sym typeface="Gill Sans"/>
              </a:rPr>
              <a:t>Lenovo is a stage without a ceiling</a:t>
            </a:r>
            <a:endParaRPr sz="3600">
              <a:latin typeface="Gill Sans"/>
              <a:ea typeface="Gill Sans"/>
              <a:cs typeface="Gill Sans"/>
              <a:sym typeface="Gill Sans"/>
            </a:endParaRPr>
          </a:p>
          <a:p>
            <a:pPr indent="0" lvl="0" marL="0" rtl="0" algn="ctr">
              <a:lnSpc>
                <a:spcPct val="88888"/>
              </a:lnSpc>
              <a:spcBef>
                <a:spcPts val="0"/>
              </a:spcBef>
              <a:spcAft>
                <a:spcPts val="0"/>
              </a:spcAft>
              <a:buClr>
                <a:schemeClr val="dk1"/>
              </a:buClr>
              <a:buSzPts val="3600"/>
              <a:buFont typeface="Gill Sans"/>
              <a:buNone/>
            </a:pPr>
            <a:r>
              <a:t/>
            </a:r>
            <a:endParaRPr sz="3600">
              <a:latin typeface="Gill Sans"/>
              <a:ea typeface="Gill Sans"/>
              <a:cs typeface="Gill Sans"/>
              <a:sym typeface="Gill Sans"/>
            </a:endParaRPr>
          </a:p>
        </p:txBody>
      </p:sp>
      <p:sp>
        <p:nvSpPr>
          <p:cNvPr id="477" name="Google Shape;477;p37"/>
          <p:cNvSpPr/>
          <p:nvPr/>
        </p:nvSpPr>
        <p:spPr>
          <a:xfrm>
            <a:off x="241350" y="537975"/>
            <a:ext cx="3551081" cy="760219"/>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rgbClr val="274E13"/>
                </a:solidFill>
                <a:latin typeface="Comic Sans MS"/>
              </a:rPr>
              <a:t>Summary</a:t>
            </a: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1" name="Shape 481"/>
        <p:cNvGrpSpPr/>
        <p:nvPr/>
      </p:nvGrpSpPr>
      <p:grpSpPr>
        <a:xfrm>
          <a:off x="0" y="0"/>
          <a:ext cx="0" cy="0"/>
          <a:chOff x="0" y="0"/>
          <a:chExt cx="0" cy="0"/>
        </a:xfrm>
      </p:grpSpPr>
      <p:sp>
        <p:nvSpPr>
          <p:cNvPr id="482" name="Google Shape;482;p38"/>
          <p:cNvSpPr txBox="1"/>
          <p:nvPr>
            <p:ph type="title"/>
          </p:nvPr>
        </p:nvSpPr>
        <p:spPr>
          <a:xfrm>
            <a:off x="2854026" y="233173"/>
            <a:ext cx="9337974" cy="521208"/>
          </a:xfrm>
          <a:prstGeom prst="rect">
            <a:avLst/>
          </a:prstGeom>
          <a:noFill/>
          <a:ln>
            <a:noFill/>
          </a:ln>
        </p:spPr>
        <p:txBody>
          <a:bodyPr anchorCtr="0" anchor="t" bIns="0" lIns="0" spcFirstLastPara="1" rIns="0" wrap="square" tIns="0">
            <a:noAutofit/>
          </a:bodyPr>
          <a:lstStyle/>
          <a:p>
            <a:pPr indent="0" lvl="0" marL="0" rtl="0" algn="ctr">
              <a:lnSpc>
                <a:spcPct val="88888"/>
              </a:lnSpc>
              <a:spcBef>
                <a:spcPts val="0"/>
              </a:spcBef>
              <a:spcAft>
                <a:spcPts val="0"/>
              </a:spcAft>
              <a:buClr>
                <a:schemeClr val="dk1"/>
              </a:buClr>
              <a:buSzPts val="3600"/>
              <a:buFont typeface="Gill Sans"/>
              <a:buNone/>
            </a:pPr>
            <a:r>
              <a:rPr lang="en-US" sz="3600">
                <a:latin typeface="Gill Sans"/>
                <a:ea typeface="Gill Sans"/>
                <a:cs typeface="Gill Sans"/>
                <a:sym typeface="Gill Sans"/>
              </a:rPr>
              <a:t>Advantage over its peer group</a:t>
            </a:r>
            <a:endParaRPr i="1"/>
          </a:p>
        </p:txBody>
      </p:sp>
      <p:sp>
        <p:nvSpPr>
          <p:cNvPr id="483" name="Google Shape;483;p38"/>
          <p:cNvSpPr txBox="1"/>
          <p:nvPr>
            <p:ph idx="12" type="sldNum"/>
          </p:nvPr>
        </p:nvSpPr>
        <p:spPr>
          <a:xfrm>
            <a:off x="11752974" y="6473952"/>
            <a:ext cx="439026" cy="155448"/>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SzPts val="1000"/>
              <a:buNone/>
            </a:pPr>
            <a:fld id="{00000000-1234-1234-1234-123412341234}" type="slidenum">
              <a:rPr lang="en-US"/>
              <a:t>‹#›</a:t>
            </a:fld>
            <a:endParaRPr/>
          </a:p>
        </p:txBody>
      </p:sp>
      <p:grpSp>
        <p:nvGrpSpPr>
          <p:cNvPr id="484" name="Google Shape;484;p38"/>
          <p:cNvGrpSpPr/>
          <p:nvPr/>
        </p:nvGrpSpPr>
        <p:grpSpPr>
          <a:xfrm>
            <a:off x="222027" y="1289167"/>
            <a:ext cx="4031709" cy="5458869"/>
            <a:chOff x="320408" y="4020"/>
            <a:chExt cx="4031709" cy="5458869"/>
          </a:xfrm>
        </p:grpSpPr>
        <p:sp>
          <p:nvSpPr>
            <p:cNvPr id="485" name="Google Shape;485;p38"/>
            <p:cNvSpPr/>
            <p:nvPr/>
          </p:nvSpPr>
          <p:spPr>
            <a:xfrm>
              <a:off x="1652888" y="4020"/>
              <a:ext cx="1366749" cy="1366727"/>
            </a:xfrm>
            <a:prstGeom prst="donut">
              <a:avLst>
                <a:gd fmla="val 11010" name="adj"/>
              </a:avLst>
            </a:prstGeom>
            <a:solidFill>
              <a:srgbClr val="3C8DDC"/>
            </a:solidFill>
            <a:ln cap="flat" cmpd="sng" w="25400">
              <a:solidFill>
                <a:srgbClr val="3C8DD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6" name="Google Shape;486;p38"/>
            <p:cNvSpPr/>
            <p:nvPr/>
          </p:nvSpPr>
          <p:spPr>
            <a:xfrm>
              <a:off x="320408" y="51855"/>
              <a:ext cx="1680819" cy="1271036"/>
            </a:xfrm>
            <a:prstGeom prst="rect">
              <a:avLst/>
            </a:prstGeom>
            <a:blipFill rotWithShape="1">
              <a:blip r:embed="rId3">
                <a:alphaModFix/>
              </a:blip>
              <a:stretch>
                <a:fillRect b="-15996" l="0" r="0" t="-15996"/>
              </a:stretch>
            </a:blip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7" name="Google Shape;487;p38"/>
            <p:cNvSpPr/>
            <p:nvPr/>
          </p:nvSpPr>
          <p:spPr>
            <a:xfrm>
              <a:off x="1803271" y="154401"/>
              <a:ext cx="1065984" cy="1065967"/>
            </a:xfrm>
            <a:prstGeom prst="ellipse">
              <a:avLst/>
            </a:prstGeom>
            <a:solidFill>
              <a:srgbClr val="CCDAF2">
                <a:alpha val="89411"/>
              </a:srgbClr>
            </a:solidFill>
            <a:ln cap="flat" cmpd="sng" w="25400">
              <a:solidFill>
                <a:srgbClr val="CCDAF2">
                  <a:alpha val="89411"/>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8" name="Google Shape;488;p38"/>
            <p:cNvSpPr txBox="1"/>
            <p:nvPr/>
          </p:nvSpPr>
          <p:spPr>
            <a:xfrm>
              <a:off x="1883181" y="310503"/>
              <a:ext cx="909900" cy="753600"/>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dk1"/>
                </a:buClr>
                <a:buSzPts val="1100"/>
                <a:buFont typeface="Arial"/>
                <a:buNone/>
              </a:pPr>
              <a:r>
                <a:rPr b="0" i="0" lang="en-US" sz="1100" u="none" cap="none" strike="noStrike">
                  <a:solidFill>
                    <a:schemeClr val="dk1"/>
                  </a:solidFill>
                  <a:latin typeface="Arial"/>
                  <a:ea typeface="Arial"/>
                  <a:cs typeface="Arial"/>
                  <a:sym typeface="Arial"/>
                </a:rPr>
                <a:t>Better</a:t>
              </a:r>
              <a:endParaRPr b="0" i="0" sz="1100" u="none" cap="none" strike="noStrike">
                <a:solidFill>
                  <a:schemeClr val="dk1"/>
                </a:solidFill>
                <a:latin typeface="Arial"/>
                <a:ea typeface="Arial"/>
                <a:cs typeface="Arial"/>
                <a:sym typeface="Arial"/>
              </a:endParaRPr>
            </a:p>
            <a:p>
              <a:pPr indent="0" lvl="0" marL="0" marR="0" rtl="0" algn="ctr">
                <a:lnSpc>
                  <a:spcPct val="90000"/>
                </a:lnSpc>
                <a:spcBef>
                  <a:spcPts val="0"/>
                </a:spcBef>
                <a:spcAft>
                  <a:spcPts val="0"/>
                </a:spcAft>
                <a:buClr>
                  <a:schemeClr val="dk1"/>
                </a:buClr>
                <a:buSzPts val="1100"/>
                <a:buFont typeface="Arial"/>
                <a:buNone/>
              </a:pPr>
              <a:r>
                <a:rPr b="0" i="0" lang="en-US" sz="1100" u="none" cap="none" strike="noStrike">
                  <a:solidFill>
                    <a:schemeClr val="dk1"/>
                  </a:solidFill>
                  <a:latin typeface="Arial"/>
                  <a:ea typeface="Arial"/>
                  <a:cs typeface="Arial"/>
                  <a:sym typeface="Arial"/>
                </a:rPr>
                <a:t>collaboration</a:t>
              </a:r>
              <a:endParaRPr b="0" i="0" sz="1100" u="none" cap="none" strike="noStrike">
                <a:solidFill>
                  <a:schemeClr val="dk1"/>
                </a:solidFill>
                <a:latin typeface="Arial"/>
                <a:ea typeface="Arial"/>
                <a:cs typeface="Arial"/>
                <a:sym typeface="Arial"/>
              </a:endParaRPr>
            </a:p>
          </p:txBody>
        </p:sp>
        <p:sp>
          <p:nvSpPr>
            <p:cNvPr id="489" name="Google Shape;489;p38"/>
            <p:cNvSpPr/>
            <p:nvPr/>
          </p:nvSpPr>
          <p:spPr>
            <a:xfrm>
              <a:off x="2200394" y="1574551"/>
              <a:ext cx="271737" cy="271737"/>
            </a:xfrm>
            <a:prstGeom prst="flowChartConnector">
              <a:avLst/>
            </a:prstGeom>
            <a:solidFill>
              <a:srgbClr val="3F99DD"/>
            </a:solidFill>
            <a:ln cap="flat" cmpd="sng" w="25400">
              <a:solidFill>
                <a:srgbClr val="3F99D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0" name="Google Shape;490;p38"/>
            <p:cNvSpPr/>
            <p:nvPr/>
          </p:nvSpPr>
          <p:spPr>
            <a:xfrm>
              <a:off x="1652888" y="2050091"/>
              <a:ext cx="1366749" cy="1366727"/>
            </a:xfrm>
            <a:prstGeom prst="donut">
              <a:avLst>
                <a:gd fmla="val 11010" name="adj"/>
              </a:avLst>
            </a:prstGeom>
            <a:solidFill>
              <a:srgbClr val="42A6DE"/>
            </a:solidFill>
            <a:ln cap="flat" cmpd="sng" w="25400">
              <a:solidFill>
                <a:srgbClr val="42A6D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1" name="Google Shape;491;p38"/>
            <p:cNvSpPr/>
            <p:nvPr/>
          </p:nvSpPr>
          <p:spPr>
            <a:xfrm>
              <a:off x="2671298" y="2097926"/>
              <a:ext cx="1680819" cy="1271036"/>
            </a:xfrm>
            <a:prstGeom prst="rect">
              <a:avLst/>
            </a:prstGeom>
            <a:blipFill rotWithShape="1">
              <a:blip r:embed="rId4">
                <a:alphaModFix/>
              </a:blip>
              <a:stretch>
                <a:fillRect b="0" l="0" r="0" t="0"/>
              </a:stretch>
            </a:blip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2" name="Google Shape;492;p38"/>
            <p:cNvSpPr/>
            <p:nvPr/>
          </p:nvSpPr>
          <p:spPr>
            <a:xfrm>
              <a:off x="1803271" y="2200471"/>
              <a:ext cx="1065984" cy="1065967"/>
            </a:xfrm>
            <a:prstGeom prst="ellipse">
              <a:avLst/>
            </a:prstGeom>
            <a:solidFill>
              <a:srgbClr val="CBE0F2">
                <a:alpha val="89411"/>
              </a:srgbClr>
            </a:solidFill>
            <a:ln cap="flat" cmpd="sng" w="25400">
              <a:solidFill>
                <a:srgbClr val="CBE0F2">
                  <a:alpha val="89411"/>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3" name="Google Shape;493;p38"/>
            <p:cNvSpPr txBox="1"/>
            <p:nvPr/>
          </p:nvSpPr>
          <p:spPr>
            <a:xfrm>
              <a:off x="1799259" y="2356578"/>
              <a:ext cx="990000" cy="753600"/>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dk1"/>
                </a:buClr>
                <a:buSzPts val="1100"/>
                <a:buFont typeface="Arial"/>
                <a:buNone/>
              </a:pPr>
              <a:r>
                <a:rPr b="0" i="0" lang="en-US" sz="1100" u="none" cap="none" strike="noStrike">
                  <a:solidFill>
                    <a:schemeClr val="dk1"/>
                  </a:solidFill>
                  <a:latin typeface="Arial"/>
                  <a:ea typeface="Arial"/>
                  <a:cs typeface="Arial"/>
                  <a:sym typeface="Arial"/>
                </a:rPr>
                <a:t>Overall culture, Better  global brand name </a:t>
              </a:r>
              <a:endParaRPr b="0" i="0" sz="1100" u="none" cap="none" strike="noStrike">
                <a:solidFill>
                  <a:schemeClr val="dk1"/>
                </a:solidFill>
                <a:latin typeface="Arial"/>
                <a:ea typeface="Arial"/>
                <a:cs typeface="Arial"/>
                <a:sym typeface="Arial"/>
              </a:endParaRPr>
            </a:p>
          </p:txBody>
        </p:sp>
        <p:sp>
          <p:nvSpPr>
            <p:cNvPr id="494" name="Google Shape;494;p38"/>
            <p:cNvSpPr/>
            <p:nvPr/>
          </p:nvSpPr>
          <p:spPr>
            <a:xfrm>
              <a:off x="2200394" y="3620622"/>
              <a:ext cx="271737" cy="271737"/>
            </a:xfrm>
            <a:prstGeom prst="flowChartConnector">
              <a:avLst/>
            </a:prstGeom>
            <a:solidFill>
              <a:srgbClr val="45B2DE"/>
            </a:solidFill>
            <a:ln cap="flat" cmpd="sng" w="25400">
              <a:solidFill>
                <a:srgbClr val="45B2D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5" name="Google Shape;495;p38"/>
            <p:cNvSpPr/>
            <p:nvPr/>
          </p:nvSpPr>
          <p:spPr>
            <a:xfrm>
              <a:off x="1652888" y="4096162"/>
              <a:ext cx="1366749" cy="1366727"/>
            </a:xfrm>
            <a:prstGeom prst="donut">
              <a:avLst>
                <a:gd fmla="val 11010" name="adj"/>
              </a:avLst>
            </a:prstGeom>
            <a:solidFill>
              <a:srgbClr val="48BFDF"/>
            </a:solidFill>
            <a:ln cap="flat" cmpd="sng" w="25400">
              <a:solidFill>
                <a:srgbClr val="48BFD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6" name="Google Shape;496;p38"/>
            <p:cNvSpPr/>
            <p:nvPr/>
          </p:nvSpPr>
          <p:spPr>
            <a:xfrm>
              <a:off x="320408" y="4143997"/>
              <a:ext cx="1680819" cy="1271036"/>
            </a:xfrm>
            <a:prstGeom prst="rect">
              <a:avLst/>
            </a:prstGeom>
            <a:blipFill rotWithShape="1">
              <a:blip r:embed="rId5">
                <a:alphaModFix/>
              </a:blip>
              <a:stretch>
                <a:fillRect b="0" l="-14998" r="-14996" t="0"/>
              </a:stretch>
            </a:blip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7" name="Google Shape;497;p38"/>
            <p:cNvSpPr/>
            <p:nvPr/>
          </p:nvSpPr>
          <p:spPr>
            <a:xfrm>
              <a:off x="1803271" y="4246542"/>
              <a:ext cx="1065984" cy="1065967"/>
            </a:xfrm>
            <a:prstGeom prst="ellipse">
              <a:avLst/>
            </a:prstGeom>
            <a:solidFill>
              <a:srgbClr val="CCE7F2">
                <a:alpha val="89411"/>
              </a:srgbClr>
            </a:solidFill>
            <a:ln cap="flat" cmpd="sng" w="25400">
              <a:solidFill>
                <a:srgbClr val="CCE7F2">
                  <a:alpha val="89411"/>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8" name="Google Shape;498;p38"/>
            <p:cNvSpPr txBox="1"/>
            <p:nvPr/>
          </p:nvSpPr>
          <p:spPr>
            <a:xfrm>
              <a:off x="1727081" y="4402653"/>
              <a:ext cx="1308300" cy="753600"/>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dk1"/>
                </a:buClr>
                <a:buSzPts val="1100"/>
                <a:buFont typeface="Arial"/>
                <a:buNone/>
              </a:pPr>
              <a:r>
                <a:rPr b="0" i="0" lang="en-US" sz="1100" u="none" cap="none" strike="noStrike">
                  <a:solidFill>
                    <a:schemeClr val="dk1"/>
                  </a:solidFill>
                  <a:latin typeface="Arial"/>
                  <a:ea typeface="Arial"/>
                  <a:cs typeface="Arial"/>
                  <a:sym typeface="Arial"/>
                </a:rPr>
                <a:t>Lenovo is more stable,</a:t>
              </a:r>
              <a:endParaRPr b="0" i="0" sz="1100" u="none" cap="none" strike="noStrike">
                <a:solidFill>
                  <a:schemeClr val="dk1"/>
                </a:solidFill>
                <a:latin typeface="Arial"/>
                <a:ea typeface="Arial"/>
                <a:cs typeface="Arial"/>
                <a:sym typeface="Arial"/>
              </a:endParaRPr>
            </a:p>
            <a:p>
              <a:pPr indent="0" lvl="0" marL="0" marR="0" rtl="0" algn="ctr">
                <a:lnSpc>
                  <a:spcPct val="90000"/>
                </a:lnSpc>
                <a:spcBef>
                  <a:spcPts val="0"/>
                </a:spcBef>
                <a:spcAft>
                  <a:spcPts val="0"/>
                </a:spcAft>
                <a:buClr>
                  <a:schemeClr val="dk1"/>
                </a:buClr>
                <a:buSzPts val="1100"/>
                <a:buFont typeface="Arial"/>
                <a:buNone/>
              </a:pPr>
              <a:r>
                <a:rPr b="0" i="0" lang="en-US" sz="1100" u="none" cap="none" strike="noStrike">
                  <a:solidFill>
                    <a:schemeClr val="dk1"/>
                  </a:solidFill>
                  <a:latin typeface="Arial"/>
                  <a:ea typeface="Arial"/>
                  <a:cs typeface="Arial"/>
                  <a:sym typeface="Arial"/>
                </a:rPr>
                <a:t>Better culture and management</a:t>
              </a:r>
              <a:endParaRPr b="0" i="0" sz="1100" u="none" cap="none" strike="noStrike">
                <a:solidFill>
                  <a:schemeClr val="dk1"/>
                </a:solidFill>
                <a:latin typeface="Arial"/>
                <a:ea typeface="Arial"/>
                <a:cs typeface="Arial"/>
                <a:sym typeface="Arial"/>
              </a:endParaRPr>
            </a:p>
          </p:txBody>
        </p:sp>
      </p:grpSp>
      <p:pic>
        <p:nvPicPr>
          <p:cNvPr id="499" name="Google Shape;499;p38"/>
          <p:cNvPicPr preferRelativeResize="0"/>
          <p:nvPr/>
        </p:nvPicPr>
        <p:blipFill rotWithShape="1">
          <a:blip r:embed="rId6">
            <a:alphaModFix/>
          </a:blip>
          <a:srcRect b="0" l="0" r="0" t="0"/>
          <a:stretch/>
        </p:blipFill>
        <p:spPr>
          <a:xfrm>
            <a:off x="1920240" y="105942"/>
            <a:ext cx="2316480" cy="774769"/>
          </a:xfrm>
          <a:prstGeom prst="rect">
            <a:avLst/>
          </a:prstGeom>
          <a:noFill/>
          <a:ln>
            <a:noFill/>
          </a:ln>
        </p:spPr>
      </p:pic>
      <p:grpSp>
        <p:nvGrpSpPr>
          <p:cNvPr id="500" name="Google Shape;500;p38"/>
          <p:cNvGrpSpPr/>
          <p:nvPr/>
        </p:nvGrpSpPr>
        <p:grpSpPr>
          <a:xfrm>
            <a:off x="4247335" y="1289167"/>
            <a:ext cx="4014254" cy="5458869"/>
            <a:chOff x="620215" y="4020"/>
            <a:chExt cx="4014254" cy="5458869"/>
          </a:xfrm>
        </p:grpSpPr>
        <p:sp>
          <p:nvSpPr>
            <p:cNvPr id="501" name="Google Shape;501;p38"/>
            <p:cNvSpPr/>
            <p:nvPr/>
          </p:nvSpPr>
          <p:spPr>
            <a:xfrm>
              <a:off x="1801194" y="4020"/>
              <a:ext cx="1366749" cy="1366727"/>
            </a:xfrm>
            <a:prstGeom prst="donut">
              <a:avLst>
                <a:gd fmla="val 11010" name="adj"/>
              </a:avLst>
            </a:prstGeom>
            <a:solidFill>
              <a:srgbClr val="3C8DDC"/>
            </a:solidFill>
            <a:ln cap="flat" cmpd="sng" w="25400">
              <a:solidFill>
                <a:srgbClr val="3C8DD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2" name="Google Shape;502;p38"/>
            <p:cNvSpPr/>
            <p:nvPr/>
          </p:nvSpPr>
          <p:spPr>
            <a:xfrm>
              <a:off x="772615" y="258023"/>
              <a:ext cx="1073018" cy="858699"/>
            </a:xfrm>
            <a:prstGeom prst="rect">
              <a:avLst/>
            </a:prstGeom>
            <a:blipFill rotWithShape="1">
              <a:blip r:embed="rId7">
                <a:alphaModFix/>
              </a:blip>
              <a:stretch>
                <a:fillRect b="-26996" l="0" r="0" t="-26996"/>
              </a:stretch>
            </a:blip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3" name="Google Shape;503;p38"/>
            <p:cNvSpPr/>
            <p:nvPr/>
          </p:nvSpPr>
          <p:spPr>
            <a:xfrm>
              <a:off x="1951577" y="154401"/>
              <a:ext cx="1065984" cy="1065967"/>
            </a:xfrm>
            <a:prstGeom prst="ellipse">
              <a:avLst/>
            </a:prstGeom>
            <a:solidFill>
              <a:srgbClr val="CCDAF2">
                <a:alpha val="89411"/>
              </a:srgbClr>
            </a:solidFill>
            <a:ln cap="flat" cmpd="sng" w="25400">
              <a:solidFill>
                <a:srgbClr val="CCDAF2">
                  <a:alpha val="89411"/>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4" name="Google Shape;504;p38"/>
            <p:cNvSpPr txBox="1"/>
            <p:nvPr/>
          </p:nvSpPr>
          <p:spPr>
            <a:xfrm>
              <a:off x="1955278" y="310503"/>
              <a:ext cx="1065900" cy="753600"/>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dk1"/>
                </a:buClr>
                <a:buSzPts val="1500"/>
                <a:buFont typeface="Arial"/>
                <a:buNone/>
              </a:pPr>
              <a:r>
                <a:rPr b="0" i="0" lang="en-US" sz="1100" u="none" cap="none" strike="noStrike">
                  <a:solidFill>
                    <a:schemeClr val="dk1"/>
                  </a:solidFill>
                  <a:latin typeface="Arial"/>
                  <a:ea typeface="Arial"/>
                  <a:cs typeface="Arial"/>
                  <a:sym typeface="Arial"/>
                </a:rPr>
                <a:t>Collaboration,</a:t>
              </a:r>
              <a:endParaRPr b="0" i="0" sz="1100" u="none" cap="none" strike="noStrike">
                <a:solidFill>
                  <a:schemeClr val="dk1"/>
                </a:solidFill>
                <a:latin typeface="Arial"/>
                <a:ea typeface="Arial"/>
                <a:cs typeface="Arial"/>
                <a:sym typeface="Arial"/>
              </a:endParaRPr>
            </a:p>
            <a:p>
              <a:pPr indent="0" lvl="0" marL="0" marR="0" rtl="0" algn="ctr">
                <a:lnSpc>
                  <a:spcPct val="90000"/>
                </a:lnSpc>
                <a:spcBef>
                  <a:spcPts val="0"/>
                </a:spcBef>
                <a:spcAft>
                  <a:spcPts val="0"/>
                </a:spcAft>
                <a:buClr>
                  <a:schemeClr val="dk1"/>
                </a:buClr>
                <a:buSzPts val="1500"/>
                <a:buFont typeface="Arial"/>
                <a:buNone/>
              </a:pPr>
              <a:r>
                <a:rPr b="0" i="0" lang="en-US" sz="1100" u="none" cap="none" strike="noStrike">
                  <a:solidFill>
                    <a:schemeClr val="dk1"/>
                  </a:solidFill>
                  <a:latin typeface="Arial"/>
                  <a:ea typeface="Arial"/>
                  <a:cs typeface="Arial"/>
                  <a:sym typeface="Arial"/>
                </a:rPr>
                <a:t>Support,</a:t>
              </a:r>
              <a:endParaRPr b="0" i="0" sz="1100" u="none" cap="none" strike="noStrike">
                <a:solidFill>
                  <a:schemeClr val="dk1"/>
                </a:solidFill>
                <a:latin typeface="Arial"/>
                <a:ea typeface="Arial"/>
                <a:cs typeface="Arial"/>
                <a:sym typeface="Arial"/>
              </a:endParaRPr>
            </a:p>
            <a:p>
              <a:pPr indent="0" lvl="0" marL="0" marR="0" rtl="0" algn="ctr">
                <a:lnSpc>
                  <a:spcPct val="90000"/>
                </a:lnSpc>
                <a:spcBef>
                  <a:spcPts val="0"/>
                </a:spcBef>
                <a:spcAft>
                  <a:spcPts val="0"/>
                </a:spcAft>
                <a:buClr>
                  <a:schemeClr val="dk1"/>
                </a:buClr>
                <a:buSzPts val="1500"/>
                <a:buFont typeface="Arial"/>
                <a:buNone/>
              </a:pPr>
              <a:r>
                <a:rPr b="0" i="0" lang="en-US" sz="1100" u="none" cap="none" strike="noStrike">
                  <a:solidFill>
                    <a:schemeClr val="dk1"/>
                  </a:solidFill>
                  <a:latin typeface="Arial"/>
                  <a:ea typeface="Arial"/>
                  <a:cs typeface="Arial"/>
                  <a:sym typeface="Arial"/>
                </a:rPr>
                <a:t>Holiday Benefit</a:t>
              </a:r>
              <a:endParaRPr b="0" i="0" sz="1100" u="none" cap="none" strike="noStrike">
                <a:solidFill>
                  <a:schemeClr val="dk1"/>
                </a:solidFill>
                <a:latin typeface="Arial"/>
                <a:ea typeface="Arial"/>
                <a:cs typeface="Arial"/>
                <a:sym typeface="Arial"/>
              </a:endParaRPr>
            </a:p>
          </p:txBody>
        </p:sp>
        <p:sp>
          <p:nvSpPr>
            <p:cNvPr id="505" name="Google Shape;505;p38"/>
            <p:cNvSpPr/>
            <p:nvPr/>
          </p:nvSpPr>
          <p:spPr>
            <a:xfrm>
              <a:off x="2500651" y="1574551"/>
              <a:ext cx="271737" cy="271737"/>
            </a:xfrm>
            <a:prstGeom prst="flowChartConnector">
              <a:avLst/>
            </a:prstGeom>
            <a:solidFill>
              <a:srgbClr val="3F99DD"/>
            </a:solidFill>
            <a:ln cap="flat" cmpd="sng" w="25400">
              <a:solidFill>
                <a:srgbClr val="3F99D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6" name="Google Shape;506;p38"/>
            <p:cNvSpPr/>
            <p:nvPr/>
          </p:nvSpPr>
          <p:spPr>
            <a:xfrm>
              <a:off x="1971050" y="2050091"/>
              <a:ext cx="1366749" cy="1366727"/>
            </a:xfrm>
            <a:prstGeom prst="donut">
              <a:avLst>
                <a:gd fmla="val 11010" name="adj"/>
              </a:avLst>
            </a:prstGeom>
            <a:solidFill>
              <a:srgbClr val="42A6DE"/>
            </a:solidFill>
            <a:ln cap="flat" cmpd="sng" w="25400">
              <a:solidFill>
                <a:srgbClr val="42A6D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7" name="Google Shape;507;p38"/>
            <p:cNvSpPr/>
            <p:nvPr/>
          </p:nvSpPr>
          <p:spPr>
            <a:xfrm>
              <a:off x="3025269" y="2125126"/>
              <a:ext cx="1609200" cy="1216635"/>
            </a:xfrm>
            <a:prstGeom prst="rect">
              <a:avLst/>
            </a:prstGeom>
            <a:blipFill rotWithShape="1">
              <a:blip r:embed="rId8">
                <a:alphaModFix/>
              </a:blip>
              <a:stretch>
                <a:fillRect b="0" l="-2998" r="-2997" t="0"/>
              </a:stretch>
            </a:blip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8" name="Google Shape;508;p38"/>
            <p:cNvSpPr/>
            <p:nvPr/>
          </p:nvSpPr>
          <p:spPr>
            <a:xfrm>
              <a:off x="2121432" y="2200471"/>
              <a:ext cx="1065984" cy="1065967"/>
            </a:xfrm>
            <a:prstGeom prst="ellipse">
              <a:avLst/>
            </a:prstGeom>
            <a:solidFill>
              <a:srgbClr val="CBE0F2">
                <a:alpha val="89411"/>
              </a:srgbClr>
            </a:solidFill>
            <a:ln cap="flat" cmpd="sng" w="25400">
              <a:solidFill>
                <a:srgbClr val="CBE0F2">
                  <a:alpha val="89411"/>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9" name="Google Shape;509;p38"/>
            <p:cNvSpPr txBox="1"/>
            <p:nvPr/>
          </p:nvSpPr>
          <p:spPr>
            <a:xfrm>
              <a:off x="2121480" y="2346003"/>
              <a:ext cx="1065900" cy="774900"/>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dk1"/>
                </a:buClr>
                <a:buSzPts val="1500"/>
                <a:buFont typeface="Arial"/>
                <a:buNone/>
              </a:pPr>
              <a:r>
                <a:rPr b="0" i="0" lang="en-US" sz="1100" u="none" cap="none" strike="noStrike">
                  <a:solidFill>
                    <a:schemeClr val="dk1"/>
                  </a:solidFill>
                  <a:latin typeface="Arial"/>
                  <a:ea typeface="Arial"/>
                  <a:cs typeface="Arial"/>
                  <a:sym typeface="Arial"/>
                </a:rPr>
                <a:t>Work-Life balance,</a:t>
              </a:r>
              <a:endParaRPr b="0" i="0" sz="1100" u="none" cap="none" strike="noStrike">
                <a:solidFill>
                  <a:schemeClr val="dk1"/>
                </a:solidFill>
                <a:latin typeface="Arial"/>
                <a:ea typeface="Arial"/>
                <a:cs typeface="Arial"/>
                <a:sym typeface="Arial"/>
              </a:endParaRPr>
            </a:p>
            <a:p>
              <a:pPr indent="0" lvl="0" marL="0" marR="0" rtl="0" algn="ctr">
                <a:lnSpc>
                  <a:spcPct val="90000"/>
                </a:lnSpc>
                <a:spcBef>
                  <a:spcPts val="0"/>
                </a:spcBef>
                <a:spcAft>
                  <a:spcPts val="0"/>
                </a:spcAft>
                <a:buClr>
                  <a:schemeClr val="dk1"/>
                </a:buClr>
                <a:buSzPts val="1500"/>
                <a:buFont typeface="Arial"/>
                <a:buNone/>
              </a:pPr>
              <a:r>
                <a:rPr b="0" i="0" lang="en-US" sz="1100" u="none" cap="none" strike="noStrike">
                  <a:solidFill>
                    <a:schemeClr val="dk1"/>
                  </a:solidFill>
                  <a:latin typeface="Arial"/>
                  <a:ea typeface="Arial"/>
                  <a:cs typeface="Arial"/>
                  <a:sym typeface="Arial"/>
                </a:rPr>
                <a:t>Better Internship</a:t>
              </a:r>
              <a:endParaRPr b="0" i="0" sz="1100" u="none" cap="none" strike="noStrike">
                <a:solidFill>
                  <a:schemeClr val="dk1"/>
                </a:solidFill>
                <a:latin typeface="Arial"/>
                <a:ea typeface="Arial"/>
                <a:cs typeface="Arial"/>
                <a:sym typeface="Arial"/>
              </a:endParaRPr>
            </a:p>
          </p:txBody>
        </p:sp>
        <p:sp>
          <p:nvSpPr>
            <p:cNvPr id="510" name="Google Shape;510;p38"/>
            <p:cNvSpPr/>
            <p:nvPr/>
          </p:nvSpPr>
          <p:spPr>
            <a:xfrm>
              <a:off x="2500651" y="3620622"/>
              <a:ext cx="271737" cy="271737"/>
            </a:xfrm>
            <a:prstGeom prst="flowChartConnector">
              <a:avLst/>
            </a:prstGeom>
            <a:solidFill>
              <a:srgbClr val="45B2DE"/>
            </a:solidFill>
            <a:ln cap="flat" cmpd="sng" w="25400">
              <a:solidFill>
                <a:srgbClr val="45B2D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1" name="Google Shape;511;p38"/>
            <p:cNvSpPr/>
            <p:nvPr/>
          </p:nvSpPr>
          <p:spPr>
            <a:xfrm>
              <a:off x="1953594" y="4096162"/>
              <a:ext cx="1366749" cy="1366727"/>
            </a:xfrm>
            <a:prstGeom prst="donut">
              <a:avLst>
                <a:gd fmla="val 11010" name="adj"/>
              </a:avLst>
            </a:prstGeom>
            <a:solidFill>
              <a:srgbClr val="48BFDF"/>
            </a:solidFill>
            <a:ln cap="flat" cmpd="sng" w="25400">
              <a:solidFill>
                <a:srgbClr val="48BFD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2" name="Google Shape;512;p38"/>
            <p:cNvSpPr/>
            <p:nvPr/>
          </p:nvSpPr>
          <p:spPr>
            <a:xfrm>
              <a:off x="620215" y="4143997"/>
              <a:ext cx="1682618" cy="1271036"/>
            </a:xfrm>
            <a:prstGeom prst="rect">
              <a:avLst/>
            </a:prstGeom>
            <a:blipFill rotWithShape="1">
              <a:blip r:embed="rId9">
                <a:alphaModFix/>
              </a:blip>
              <a:stretch>
                <a:fillRect b="-15996" l="0" r="0" t="-15996"/>
              </a:stretch>
            </a:blip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3" name="Google Shape;513;p38"/>
            <p:cNvSpPr/>
            <p:nvPr/>
          </p:nvSpPr>
          <p:spPr>
            <a:xfrm>
              <a:off x="2103977" y="4246542"/>
              <a:ext cx="1065984" cy="1065967"/>
            </a:xfrm>
            <a:prstGeom prst="ellipse">
              <a:avLst/>
            </a:prstGeom>
            <a:solidFill>
              <a:srgbClr val="CCE7F2">
                <a:alpha val="89411"/>
              </a:srgbClr>
            </a:solidFill>
            <a:ln cap="flat" cmpd="sng" w="25400">
              <a:solidFill>
                <a:srgbClr val="CCE7F2">
                  <a:alpha val="89411"/>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4" name="Google Shape;514;p38"/>
            <p:cNvSpPr txBox="1"/>
            <p:nvPr/>
          </p:nvSpPr>
          <p:spPr>
            <a:xfrm>
              <a:off x="2260087" y="4402649"/>
              <a:ext cx="753764" cy="753753"/>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dk1"/>
                </a:buClr>
                <a:buSzPts val="1500"/>
                <a:buFont typeface="Arial"/>
                <a:buNone/>
              </a:pPr>
              <a:r>
                <a:rPr b="0" i="0" lang="en-US" sz="1100" u="none" cap="none" strike="noStrike">
                  <a:solidFill>
                    <a:schemeClr val="dk1"/>
                  </a:solidFill>
                  <a:latin typeface="Arial"/>
                  <a:ea typeface="Arial"/>
                  <a:cs typeface="Arial"/>
                  <a:sym typeface="Arial"/>
                </a:rPr>
                <a:t>Humanism, Caring for employee,Work-Life balance</a:t>
              </a:r>
              <a:endParaRPr b="0" i="0" sz="1100" u="none" cap="none" strike="noStrike">
                <a:solidFill>
                  <a:schemeClr val="dk1"/>
                </a:solidFill>
                <a:latin typeface="Arial"/>
                <a:ea typeface="Arial"/>
                <a:cs typeface="Arial"/>
                <a:sym typeface="Arial"/>
              </a:endParaRPr>
            </a:p>
          </p:txBody>
        </p:sp>
      </p:grpSp>
      <p:grpSp>
        <p:nvGrpSpPr>
          <p:cNvPr id="515" name="Google Shape;515;p38"/>
          <p:cNvGrpSpPr/>
          <p:nvPr/>
        </p:nvGrpSpPr>
        <p:grpSpPr>
          <a:xfrm>
            <a:off x="8047175" y="1257810"/>
            <a:ext cx="4014254" cy="5458869"/>
            <a:chOff x="620215" y="4020"/>
            <a:chExt cx="4014254" cy="5458869"/>
          </a:xfrm>
        </p:grpSpPr>
        <p:sp>
          <p:nvSpPr>
            <p:cNvPr id="516" name="Google Shape;516;p38"/>
            <p:cNvSpPr/>
            <p:nvPr/>
          </p:nvSpPr>
          <p:spPr>
            <a:xfrm>
              <a:off x="1801194" y="4020"/>
              <a:ext cx="1366749" cy="1366727"/>
            </a:xfrm>
            <a:prstGeom prst="donut">
              <a:avLst>
                <a:gd fmla="val 11010" name="adj"/>
              </a:avLst>
            </a:prstGeom>
            <a:solidFill>
              <a:srgbClr val="3C8DDC"/>
            </a:solidFill>
            <a:ln cap="flat" cmpd="sng" w="25400">
              <a:solidFill>
                <a:srgbClr val="3C8DD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7" name="Google Shape;517;p38"/>
            <p:cNvSpPr/>
            <p:nvPr/>
          </p:nvSpPr>
          <p:spPr>
            <a:xfrm>
              <a:off x="772615" y="258023"/>
              <a:ext cx="1073018" cy="858699"/>
            </a:xfrm>
            <a:prstGeom prst="rect">
              <a:avLst/>
            </a:prstGeom>
            <a:blipFill rotWithShape="1">
              <a:blip r:embed="rId10">
                <a:alphaModFix/>
              </a:blip>
              <a:stretch>
                <a:fillRect b="-11996" l="0" r="0" t="-11997"/>
              </a:stretch>
            </a:blip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8" name="Google Shape;518;p38"/>
            <p:cNvSpPr/>
            <p:nvPr/>
          </p:nvSpPr>
          <p:spPr>
            <a:xfrm>
              <a:off x="1951577" y="154401"/>
              <a:ext cx="1065984" cy="1065967"/>
            </a:xfrm>
            <a:prstGeom prst="ellipse">
              <a:avLst/>
            </a:prstGeom>
            <a:solidFill>
              <a:srgbClr val="CCDAF2">
                <a:alpha val="89411"/>
              </a:srgbClr>
            </a:solidFill>
            <a:ln cap="flat" cmpd="sng" w="25400">
              <a:solidFill>
                <a:srgbClr val="CCDAF2">
                  <a:alpha val="89411"/>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9" name="Google Shape;519;p38"/>
            <p:cNvSpPr txBox="1"/>
            <p:nvPr/>
          </p:nvSpPr>
          <p:spPr>
            <a:xfrm>
              <a:off x="2107690" y="310510"/>
              <a:ext cx="906300" cy="753900"/>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dk1"/>
                </a:buClr>
                <a:buSzPts val="1400"/>
                <a:buFont typeface="Arial"/>
                <a:buNone/>
              </a:pPr>
              <a:r>
                <a:rPr b="0" i="0" lang="en-US" sz="1200" u="none" cap="none" strike="noStrike">
                  <a:solidFill>
                    <a:schemeClr val="dk1"/>
                  </a:solidFill>
                  <a:latin typeface="Arial"/>
                  <a:ea typeface="Arial"/>
                  <a:cs typeface="Arial"/>
                  <a:sym typeface="Arial"/>
                </a:rPr>
                <a:t>Better 401K,</a:t>
              </a:r>
              <a:endParaRPr b="0" i="0" sz="1200" u="none" cap="none" strike="noStrike">
                <a:solidFill>
                  <a:schemeClr val="dk1"/>
                </a:solidFill>
                <a:latin typeface="Arial"/>
                <a:ea typeface="Arial"/>
                <a:cs typeface="Arial"/>
                <a:sym typeface="Arial"/>
              </a:endParaRPr>
            </a:p>
            <a:p>
              <a:pPr indent="0" lvl="0" marL="0" marR="0" rtl="0" algn="ctr">
                <a:lnSpc>
                  <a:spcPct val="90000"/>
                </a:lnSpc>
                <a:spcBef>
                  <a:spcPts val="0"/>
                </a:spcBef>
                <a:spcAft>
                  <a:spcPts val="0"/>
                </a:spcAft>
                <a:buClr>
                  <a:schemeClr val="dk1"/>
                </a:buClr>
                <a:buSzPts val="1400"/>
                <a:buFont typeface="Arial"/>
                <a:buNone/>
              </a:pPr>
              <a:r>
                <a:rPr b="0" i="0" lang="en-US" sz="1200" u="none" cap="none" strike="noStrike">
                  <a:solidFill>
                    <a:schemeClr val="dk1"/>
                  </a:solidFill>
                  <a:latin typeface="Arial"/>
                  <a:ea typeface="Arial"/>
                  <a:cs typeface="Arial"/>
                  <a:sym typeface="Arial"/>
                </a:rPr>
                <a:t>Collaboration</a:t>
              </a:r>
              <a:endParaRPr b="0" i="0" sz="1200" u="none" cap="none" strike="noStrike">
                <a:solidFill>
                  <a:schemeClr val="dk1"/>
                </a:solidFill>
                <a:latin typeface="Arial"/>
                <a:ea typeface="Arial"/>
                <a:cs typeface="Arial"/>
                <a:sym typeface="Arial"/>
              </a:endParaRPr>
            </a:p>
            <a:p>
              <a:pPr indent="0" lvl="0" marL="0" marR="0" rtl="0" algn="ctr">
                <a:lnSpc>
                  <a:spcPct val="90000"/>
                </a:lnSpc>
                <a:spcBef>
                  <a:spcPts val="0"/>
                </a:spcBef>
                <a:spcAft>
                  <a:spcPts val="0"/>
                </a:spcAft>
                <a:buClr>
                  <a:schemeClr val="dk1"/>
                </a:buClr>
                <a:buSzPts val="1400"/>
                <a:buFont typeface="Arial"/>
                <a:buNone/>
              </a:pPr>
              <a:r>
                <a:rPr b="0" i="0" lang="en-US" sz="1200" u="none" cap="none" strike="noStrike">
                  <a:solidFill>
                    <a:schemeClr val="dk1"/>
                  </a:solidFill>
                  <a:latin typeface="Arial"/>
                  <a:ea typeface="Arial"/>
                  <a:cs typeface="Arial"/>
                  <a:sym typeface="Arial"/>
                </a:rPr>
                <a:t>and Holiday</a:t>
              </a:r>
              <a:endParaRPr b="0" i="0" sz="1200" u="none" cap="none" strike="noStrike">
                <a:solidFill>
                  <a:schemeClr val="dk1"/>
                </a:solidFill>
                <a:latin typeface="Arial"/>
                <a:ea typeface="Arial"/>
                <a:cs typeface="Arial"/>
                <a:sym typeface="Arial"/>
              </a:endParaRPr>
            </a:p>
          </p:txBody>
        </p:sp>
        <p:sp>
          <p:nvSpPr>
            <p:cNvPr id="520" name="Google Shape;520;p38"/>
            <p:cNvSpPr/>
            <p:nvPr/>
          </p:nvSpPr>
          <p:spPr>
            <a:xfrm>
              <a:off x="2500651" y="1574551"/>
              <a:ext cx="271737" cy="271737"/>
            </a:xfrm>
            <a:prstGeom prst="flowChartConnector">
              <a:avLst/>
            </a:prstGeom>
            <a:solidFill>
              <a:srgbClr val="3F99DD"/>
            </a:solidFill>
            <a:ln cap="flat" cmpd="sng" w="25400">
              <a:solidFill>
                <a:srgbClr val="3F99D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1" name="Google Shape;521;p38"/>
            <p:cNvSpPr/>
            <p:nvPr/>
          </p:nvSpPr>
          <p:spPr>
            <a:xfrm>
              <a:off x="1971050" y="2050091"/>
              <a:ext cx="1366749" cy="1366727"/>
            </a:xfrm>
            <a:prstGeom prst="donut">
              <a:avLst>
                <a:gd fmla="val 11010" name="adj"/>
              </a:avLst>
            </a:prstGeom>
            <a:solidFill>
              <a:srgbClr val="42A6DE"/>
            </a:solidFill>
            <a:ln cap="flat" cmpd="sng" w="25400">
              <a:solidFill>
                <a:srgbClr val="42A6D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2" name="Google Shape;522;p38"/>
            <p:cNvSpPr/>
            <p:nvPr/>
          </p:nvSpPr>
          <p:spPr>
            <a:xfrm>
              <a:off x="3025269" y="2125126"/>
              <a:ext cx="1609200" cy="1216635"/>
            </a:xfrm>
            <a:prstGeom prst="rect">
              <a:avLst/>
            </a:prstGeom>
            <a:blipFill rotWithShape="1">
              <a:blip r:embed="rId11">
                <a:alphaModFix/>
              </a:blip>
              <a:stretch>
                <a:fillRect b="-15996" l="0" r="0" t="-15996"/>
              </a:stretch>
            </a:blip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3" name="Google Shape;523;p38"/>
            <p:cNvSpPr/>
            <p:nvPr/>
          </p:nvSpPr>
          <p:spPr>
            <a:xfrm>
              <a:off x="2121432" y="2200471"/>
              <a:ext cx="1065984" cy="1065967"/>
            </a:xfrm>
            <a:prstGeom prst="ellipse">
              <a:avLst/>
            </a:prstGeom>
            <a:solidFill>
              <a:srgbClr val="CBE0F2">
                <a:alpha val="89411"/>
              </a:srgbClr>
            </a:solidFill>
            <a:ln cap="flat" cmpd="sng" w="25400">
              <a:solidFill>
                <a:srgbClr val="CBE0F2">
                  <a:alpha val="89411"/>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4" name="Google Shape;524;p38"/>
            <p:cNvSpPr txBox="1"/>
            <p:nvPr/>
          </p:nvSpPr>
          <p:spPr>
            <a:xfrm>
              <a:off x="2117743" y="2356585"/>
              <a:ext cx="1065900" cy="753600"/>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dk1"/>
                </a:buClr>
                <a:buSzPts val="1400"/>
                <a:buFont typeface="Arial"/>
                <a:buNone/>
              </a:pPr>
              <a:r>
                <a:rPr b="0" i="0" lang="en-US" sz="1100" u="none" cap="none" strike="noStrike">
                  <a:solidFill>
                    <a:schemeClr val="dk1"/>
                  </a:solidFill>
                  <a:latin typeface="Arial"/>
                  <a:ea typeface="Arial"/>
                  <a:cs typeface="Arial"/>
                  <a:sym typeface="Arial"/>
                </a:rPr>
                <a:t>Better support for career development</a:t>
              </a:r>
              <a:endParaRPr b="0" i="0" sz="1100" u="none" cap="none" strike="noStrike">
                <a:solidFill>
                  <a:srgbClr val="000000"/>
                </a:solidFill>
                <a:latin typeface="Arial"/>
                <a:ea typeface="Arial"/>
                <a:cs typeface="Arial"/>
                <a:sym typeface="Arial"/>
              </a:endParaRPr>
            </a:p>
          </p:txBody>
        </p:sp>
        <p:sp>
          <p:nvSpPr>
            <p:cNvPr id="525" name="Google Shape;525;p38"/>
            <p:cNvSpPr/>
            <p:nvPr/>
          </p:nvSpPr>
          <p:spPr>
            <a:xfrm>
              <a:off x="2500651" y="3620622"/>
              <a:ext cx="271737" cy="271737"/>
            </a:xfrm>
            <a:prstGeom prst="flowChartConnector">
              <a:avLst/>
            </a:prstGeom>
            <a:solidFill>
              <a:srgbClr val="45B2DE"/>
            </a:solidFill>
            <a:ln cap="flat" cmpd="sng" w="25400">
              <a:solidFill>
                <a:srgbClr val="45B2D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6" name="Google Shape;526;p38"/>
            <p:cNvSpPr/>
            <p:nvPr/>
          </p:nvSpPr>
          <p:spPr>
            <a:xfrm>
              <a:off x="1953594" y="4096162"/>
              <a:ext cx="1366749" cy="1366727"/>
            </a:xfrm>
            <a:prstGeom prst="donut">
              <a:avLst>
                <a:gd fmla="val 11010" name="adj"/>
              </a:avLst>
            </a:prstGeom>
            <a:solidFill>
              <a:srgbClr val="48BFDF"/>
            </a:solidFill>
            <a:ln cap="flat" cmpd="sng" w="25400">
              <a:solidFill>
                <a:srgbClr val="48BFD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7" name="Google Shape;527;p38"/>
            <p:cNvSpPr/>
            <p:nvPr/>
          </p:nvSpPr>
          <p:spPr>
            <a:xfrm>
              <a:off x="620215" y="4143997"/>
              <a:ext cx="1682618" cy="1271036"/>
            </a:xfrm>
            <a:prstGeom prst="rect">
              <a:avLst/>
            </a:prstGeom>
            <a:blipFill rotWithShape="1">
              <a:blip r:embed="rId12">
                <a:alphaModFix/>
              </a:blip>
              <a:stretch>
                <a:fillRect b="-15996" l="0" r="0" t="-15996"/>
              </a:stretch>
            </a:blip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8" name="Google Shape;528;p38"/>
            <p:cNvSpPr/>
            <p:nvPr/>
          </p:nvSpPr>
          <p:spPr>
            <a:xfrm>
              <a:off x="2103977" y="4246542"/>
              <a:ext cx="1065984" cy="1065967"/>
            </a:xfrm>
            <a:prstGeom prst="ellipse">
              <a:avLst/>
            </a:prstGeom>
            <a:solidFill>
              <a:srgbClr val="CCE7F2">
                <a:alpha val="89411"/>
              </a:srgbClr>
            </a:solidFill>
            <a:ln cap="flat" cmpd="sng" w="25400">
              <a:solidFill>
                <a:srgbClr val="CCE7F2">
                  <a:alpha val="89411"/>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9" name="Google Shape;529;p38"/>
            <p:cNvSpPr txBox="1"/>
            <p:nvPr/>
          </p:nvSpPr>
          <p:spPr>
            <a:xfrm>
              <a:off x="2121478" y="4402785"/>
              <a:ext cx="1065900" cy="753600"/>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dk1"/>
                </a:buClr>
                <a:buSzPts val="1400"/>
                <a:buFont typeface="Arial"/>
                <a:buNone/>
              </a:pPr>
              <a:r>
                <a:rPr b="0" i="0" lang="en-US" sz="1100" u="none" cap="none" strike="noStrike">
                  <a:solidFill>
                    <a:schemeClr val="dk1"/>
                  </a:solidFill>
                  <a:latin typeface="Arial"/>
                  <a:ea typeface="Arial"/>
                  <a:cs typeface="Arial"/>
                  <a:sym typeface="Arial"/>
                </a:rPr>
                <a:t>Better Bonus;</a:t>
              </a:r>
              <a:endParaRPr b="0" i="0" sz="1100" u="none" cap="none" strike="noStrike">
                <a:solidFill>
                  <a:schemeClr val="dk1"/>
                </a:solidFill>
                <a:latin typeface="Arial"/>
                <a:ea typeface="Arial"/>
                <a:cs typeface="Arial"/>
                <a:sym typeface="Arial"/>
              </a:endParaRPr>
            </a:p>
            <a:p>
              <a:pPr indent="0" lvl="0" marL="0" marR="0" rtl="0" algn="ctr">
                <a:lnSpc>
                  <a:spcPct val="90000"/>
                </a:lnSpc>
                <a:spcBef>
                  <a:spcPts val="0"/>
                </a:spcBef>
                <a:spcAft>
                  <a:spcPts val="0"/>
                </a:spcAft>
                <a:buClr>
                  <a:schemeClr val="dk1"/>
                </a:buClr>
                <a:buSzPts val="1400"/>
                <a:buFont typeface="Arial"/>
                <a:buNone/>
              </a:pPr>
              <a:r>
                <a:rPr b="0" i="0" lang="en-US" sz="1100" u="none" cap="none" strike="noStrike">
                  <a:solidFill>
                    <a:schemeClr val="dk1"/>
                  </a:solidFill>
                  <a:latin typeface="Arial"/>
                  <a:ea typeface="Arial"/>
                  <a:cs typeface="Arial"/>
                  <a:sym typeface="Arial"/>
                </a:rPr>
                <a:t>Collaboration and support</a:t>
              </a:r>
              <a:endParaRPr b="0" i="0" sz="1100" u="none" cap="none" strike="noStrike">
                <a:solidFill>
                  <a:schemeClr val="dk1"/>
                </a:solidFill>
                <a:latin typeface="Arial"/>
                <a:ea typeface="Arial"/>
                <a:cs typeface="Arial"/>
                <a:sym typeface="Arial"/>
              </a:endParaRPr>
            </a:p>
          </p:txBody>
        </p:sp>
      </p:gr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3" name="Shape 533"/>
        <p:cNvGrpSpPr/>
        <p:nvPr/>
      </p:nvGrpSpPr>
      <p:grpSpPr>
        <a:xfrm>
          <a:off x="0" y="0"/>
          <a:ext cx="0" cy="0"/>
          <a:chOff x="0" y="0"/>
          <a:chExt cx="0" cy="0"/>
        </a:xfrm>
      </p:grpSpPr>
      <p:sp>
        <p:nvSpPr>
          <p:cNvPr id="534" name="Google Shape;534;p39"/>
          <p:cNvSpPr txBox="1"/>
          <p:nvPr>
            <p:ph type="title"/>
          </p:nvPr>
        </p:nvSpPr>
        <p:spPr>
          <a:xfrm>
            <a:off x="548783" y="937024"/>
            <a:ext cx="11076300" cy="521100"/>
          </a:xfrm>
          <a:prstGeom prst="rect">
            <a:avLst/>
          </a:prstGeom>
          <a:noFill/>
          <a:ln>
            <a:noFill/>
          </a:ln>
        </p:spPr>
        <p:txBody>
          <a:bodyPr anchorCtr="0" anchor="t" bIns="0" lIns="0" spcFirstLastPara="1" rIns="0" wrap="square" tIns="0">
            <a:noAutofit/>
          </a:bodyPr>
          <a:lstStyle/>
          <a:p>
            <a:pPr indent="0" lvl="0" marL="0" rtl="0" algn="ctr">
              <a:lnSpc>
                <a:spcPct val="88888"/>
              </a:lnSpc>
              <a:spcBef>
                <a:spcPts val="0"/>
              </a:spcBef>
              <a:spcAft>
                <a:spcPts val="0"/>
              </a:spcAft>
              <a:buClr>
                <a:schemeClr val="dk1"/>
              </a:buClr>
              <a:buSzPts val="3600"/>
              <a:buFont typeface="Gill Sans"/>
              <a:buNone/>
            </a:pPr>
            <a:r>
              <a:rPr lang="en-US" sz="3600">
                <a:latin typeface="Gill Sans"/>
                <a:ea typeface="Gill Sans"/>
                <a:cs typeface="Gill Sans"/>
                <a:sym typeface="Gill Sans"/>
              </a:rPr>
              <a:t>Recommendations from the analysis</a:t>
            </a:r>
            <a:endParaRPr i="1"/>
          </a:p>
        </p:txBody>
      </p:sp>
      <p:sp>
        <p:nvSpPr>
          <p:cNvPr id="535" name="Google Shape;535;p39"/>
          <p:cNvSpPr txBox="1"/>
          <p:nvPr>
            <p:ph idx="1" type="body"/>
          </p:nvPr>
        </p:nvSpPr>
        <p:spPr>
          <a:xfrm>
            <a:off x="1769250" y="2373300"/>
            <a:ext cx="8653500" cy="2111400"/>
          </a:xfrm>
          <a:prstGeom prst="rect">
            <a:avLst/>
          </a:prstGeom>
          <a:noFill/>
          <a:ln>
            <a:noFill/>
          </a:ln>
        </p:spPr>
        <p:txBody>
          <a:bodyPr anchorCtr="0" anchor="t" bIns="0" lIns="0" spcFirstLastPara="1" rIns="0" wrap="square" tIns="0">
            <a:noAutofit/>
          </a:bodyPr>
          <a:lstStyle/>
          <a:p>
            <a:pPr indent="-355600" lvl="0" marL="457200" rtl="0" algn="l">
              <a:lnSpc>
                <a:spcPct val="90000"/>
              </a:lnSpc>
              <a:spcBef>
                <a:spcPts val="0"/>
              </a:spcBef>
              <a:spcAft>
                <a:spcPts val="0"/>
              </a:spcAft>
              <a:buSzPts val="2000"/>
              <a:buChar char="❏"/>
            </a:pPr>
            <a:r>
              <a:rPr lang="en-US"/>
              <a:t>Promotion opportunity and plans</a:t>
            </a:r>
            <a:endParaRPr/>
          </a:p>
          <a:p>
            <a:pPr indent="0" lvl="0" marL="457200" rtl="0" algn="l">
              <a:lnSpc>
                <a:spcPct val="90000"/>
              </a:lnSpc>
              <a:spcBef>
                <a:spcPts val="0"/>
              </a:spcBef>
              <a:spcAft>
                <a:spcPts val="0"/>
              </a:spcAft>
              <a:buSzPts val="2000"/>
              <a:buNone/>
            </a:pPr>
            <a:r>
              <a:t/>
            </a:r>
            <a:endParaRPr/>
          </a:p>
          <a:p>
            <a:pPr indent="-355600" lvl="0" marL="457200" rtl="0" algn="l">
              <a:lnSpc>
                <a:spcPct val="90000"/>
              </a:lnSpc>
              <a:spcBef>
                <a:spcPts val="0"/>
              </a:spcBef>
              <a:spcAft>
                <a:spcPts val="0"/>
              </a:spcAft>
              <a:buSzPts val="2000"/>
              <a:buChar char="❏"/>
            </a:pPr>
            <a:r>
              <a:rPr lang="en-US"/>
              <a:t>Company Culture: younger generations are more able to embrace challenge and like more diverse culture</a:t>
            </a:r>
            <a:endParaRPr/>
          </a:p>
          <a:p>
            <a:pPr indent="0" lvl="0" marL="457200" rtl="0" algn="l">
              <a:lnSpc>
                <a:spcPct val="90000"/>
              </a:lnSpc>
              <a:spcBef>
                <a:spcPts val="0"/>
              </a:spcBef>
              <a:spcAft>
                <a:spcPts val="0"/>
              </a:spcAft>
              <a:buSzPts val="2000"/>
              <a:buNone/>
            </a:pPr>
            <a:r>
              <a:t/>
            </a:r>
            <a:endParaRPr/>
          </a:p>
          <a:p>
            <a:pPr indent="-355600" lvl="0" marL="457200" rtl="0" algn="l">
              <a:lnSpc>
                <a:spcPct val="90000"/>
              </a:lnSpc>
              <a:spcBef>
                <a:spcPts val="0"/>
              </a:spcBef>
              <a:spcAft>
                <a:spcPts val="0"/>
              </a:spcAft>
              <a:buSzPts val="2000"/>
              <a:buChar char="❏"/>
            </a:pPr>
            <a:r>
              <a:rPr lang="en-US"/>
              <a:t>Creativity is a key for Tech companies</a:t>
            </a:r>
            <a:endParaRPr/>
          </a:p>
          <a:p>
            <a:pPr indent="0" lvl="0" marL="0" rtl="0" algn="l">
              <a:lnSpc>
                <a:spcPct val="90000"/>
              </a:lnSpc>
              <a:spcBef>
                <a:spcPts val="0"/>
              </a:spcBef>
              <a:spcAft>
                <a:spcPts val="0"/>
              </a:spcAft>
              <a:buSzPts val="2000"/>
              <a:buNone/>
            </a:pPr>
            <a:r>
              <a:t/>
            </a:r>
            <a:endParaRPr/>
          </a:p>
        </p:txBody>
      </p:sp>
      <p:sp>
        <p:nvSpPr>
          <p:cNvPr id="536" name="Google Shape;536;p39"/>
          <p:cNvSpPr txBox="1"/>
          <p:nvPr>
            <p:ph idx="12" type="sldNum"/>
          </p:nvPr>
        </p:nvSpPr>
        <p:spPr>
          <a:xfrm>
            <a:off x="11752974" y="6473952"/>
            <a:ext cx="439026" cy="155448"/>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SzPts val="1000"/>
              <a:buNone/>
            </a:pPr>
            <a:fld id="{00000000-1234-1234-1234-123412341234}" type="slidenum">
              <a:rPr lang="en-US"/>
              <a:t>‹#›</a:t>
            </a:fld>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0" name="Shape 540"/>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0" name="Shape 180"/>
        <p:cNvGrpSpPr/>
        <p:nvPr/>
      </p:nvGrpSpPr>
      <p:grpSpPr>
        <a:xfrm>
          <a:off x="0" y="0"/>
          <a:ext cx="0" cy="0"/>
          <a:chOff x="0" y="0"/>
          <a:chExt cx="0" cy="0"/>
        </a:xfrm>
      </p:grpSpPr>
      <p:sp>
        <p:nvSpPr>
          <p:cNvPr id="181" name="Google Shape;181;p4"/>
          <p:cNvSpPr txBox="1"/>
          <p:nvPr>
            <p:ph type="title"/>
          </p:nvPr>
        </p:nvSpPr>
        <p:spPr>
          <a:xfrm>
            <a:off x="548783" y="403624"/>
            <a:ext cx="11076268" cy="521208"/>
          </a:xfrm>
          <a:prstGeom prst="rect">
            <a:avLst/>
          </a:prstGeom>
          <a:noFill/>
          <a:ln>
            <a:noFill/>
          </a:ln>
        </p:spPr>
        <p:txBody>
          <a:bodyPr anchorCtr="0" anchor="t" bIns="0" lIns="0" spcFirstLastPara="1" rIns="0" wrap="square" tIns="0">
            <a:noAutofit/>
          </a:bodyPr>
          <a:lstStyle/>
          <a:p>
            <a:pPr indent="0" lvl="0" marL="0" rtl="0" algn="ctr">
              <a:lnSpc>
                <a:spcPct val="88888"/>
              </a:lnSpc>
              <a:spcBef>
                <a:spcPts val="0"/>
              </a:spcBef>
              <a:spcAft>
                <a:spcPts val="0"/>
              </a:spcAft>
              <a:buClr>
                <a:schemeClr val="dk1"/>
              </a:buClr>
              <a:buSzPts val="3600"/>
              <a:buFont typeface="Gill Sans"/>
              <a:buNone/>
            </a:pPr>
            <a:r>
              <a:rPr lang="en-US" sz="3600">
                <a:latin typeface="Gill Sans"/>
                <a:ea typeface="Gill Sans"/>
                <a:cs typeface="Gill Sans"/>
                <a:sym typeface="Gill Sans"/>
              </a:rPr>
              <a:t>Sentiment</a:t>
            </a:r>
            <a:r>
              <a:rPr lang="en-US"/>
              <a:t> Analysis</a:t>
            </a:r>
            <a:endParaRPr/>
          </a:p>
        </p:txBody>
      </p:sp>
      <p:sp>
        <p:nvSpPr>
          <p:cNvPr id="182" name="Google Shape;182;p4"/>
          <p:cNvSpPr txBox="1"/>
          <p:nvPr>
            <p:ph idx="1" type="body"/>
          </p:nvPr>
        </p:nvSpPr>
        <p:spPr>
          <a:xfrm>
            <a:off x="548775" y="1842277"/>
            <a:ext cx="11076300" cy="3343800"/>
          </a:xfrm>
          <a:prstGeom prst="rect">
            <a:avLst/>
          </a:prstGeom>
          <a:noFill/>
          <a:ln>
            <a:noFill/>
          </a:ln>
        </p:spPr>
        <p:txBody>
          <a:bodyPr anchorCtr="0" anchor="t" bIns="0" lIns="0" spcFirstLastPara="1" rIns="0" wrap="square" tIns="0">
            <a:noAutofit/>
          </a:bodyPr>
          <a:lstStyle/>
          <a:p>
            <a:pPr indent="-228559" lvl="1" marL="609493" rtl="0" algn="l">
              <a:lnSpc>
                <a:spcPct val="90000"/>
              </a:lnSpc>
              <a:spcBef>
                <a:spcPts val="0"/>
              </a:spcBef>
              <a:spcAft>
                <a:spcPts val="0"/>
              </a:spcAft>
              <a:buSzPts val="1800"/>
              <a:buFont typeface="Noto Sans Symbols"/>
              <a:buChar char="❑"/>
            </a:pPr>
            <a:r>
              <a:rPr lang="en-US">
                <a:latin typeface="Gill Sans"/>
                <a:ea typeface="Gill Sans"/>
                <a:cs typeface="Gill Sans"/>
                <a:sym typeface="Gill Sans"/>
              </a:rPr>
              <a:t>Companies Studied so far</a:t>
            </a:r>
            <a:endParaRPr>
              <a:latin typeface="Gill Sans"/>
              <a:ea typeface="Gill Sans"/>
              <a:cs typeface="Gill Sans"/>
              <a:sym typeface="Gill Sans"/>
            </a:endParaRPr>
          </a:p>
          <a:p>
            <a:pPr indent="0" lvl="0" marL="609493" rtl="0" algn="l">
              <a:lnSpc>
                <a:spcPct val="90000"/>
              </a:lnSpc>
              <a:spcBef>
                <a:spcPts val="0"/>
              </a:spcBef>
              <a:spcAft>
                <a:spcPts val="0"/>
              </a:spcAft>
              <a:buSzPts val="2000"/>
              <a:buNone/>
            </a:pPr>
            <a:r>
              <a:t/>
            </a:r>
            <a:endParaRPr>
              <a:latin typeface="Gill Sans"/>
              <a:ea typeface="Gill Sans"/>
              <a:cs typeface="Gill Sans"/>
              <a:sym typeface="Gill Sans"/>
            </a:endParaRPr>
          </a:p>
          <a:p>
            <a:pPr indent="-150258" lvl="2" marL="835938" rtl="0" algn="l">
              <a:lnSpc>
                <a:spcPct val="150000"/>
              </a:lnSpc>
              <a:spcBef>
                <a:spcPts val="500"/>
              </a:spcBef>
              <a:spcAft>
                <a:spcPts val="0"/>
              </a:spcAft>
              <a:buSzPts val="1800"/>
              <a:buFont typeface="Gill Sans"/>
              <a:buChar char="-"/>
            </a:pPr>
            <a:r>
              <a:rPr lang="en-US" sz="1800">
                <a:latin typeface="Gill Sans"/>
                <a:ea typeface="Gill Sans"/>
                <a:cs typeface="Gill Sans"/>
                <a:sym typeface="Gill Sans"/>
              </a:rPr>
              <a:t> Gl</a:t>
            </a:r>
            <a:r>
              <a:rPr lang="en-US">
                <a:latin typeface="Gill Sans"/>
                <a:ea typeface="Gill Sans"/>
                <a:cs typeface="Gill Sans"/>
                <a:sym typeface="Gill Sans"/>
              </a:rPr>
              <a:t>assdoor: </a:t>
            </a:r>
            <a:r>
              <a:rPr lang="en-US" sz="1800">
                <a:latin typeface="Gill Sans"/>
                <a:ea typeface="Gill Sans"/>
                <a:cs typeface="Gill Sans"/>
                <a:sym typeface="Gill Sans"/>
              </a:rPr>
              <a:t>Lenovo: 340; Samsung: 440;  Alibaba: 60; Apple: 4898; Huawei: 160</a:t>
            </a:r>
            <a:r>
              <a:rPr lang="en-US">
                <a:latin typeface="Gill Sans"/>
                <a:ea typeface="Gill Sans"/>
                <a:cs typeface="Gill Sans"/>
                <a:sym typeface="Gill Sans"/>
              </a:rPr>
              <a:t>; </a:t>
            </a:r>
            <a:r>
              <a:rPr lang="en-US" sz="1800">
                <a:latin typeface="Gill Sans"/>
                <a:ea typeface="Gill Sans"/>
                <a:cs typeface="Gill Sans"/>
                <a:sym typeface="Gill Sans"/>
              </a:rPr>
              <a:t>Hp: 740; Baidu: 40; Microsoft: 3759; Dell: 2568; IBM: 6330</a:t>
            </a:r>
            <a:endParaRPr sz="1800">
              <a:latin typeface="Gill Sans"/>
              <a:ea typeface="Gill Sans"/>
              <a:cs typeface="Gill Sans"/>
              <a:sym typeface="Gill Sans"/>
            </a:endParaRPr>
          </a:p>
          <a:p>
            <a:pPr indent="-150258" lvl="2" marL="835938" rtl="0" algn="l">
              <a:lnSpc>
                <a:spcPct val="150000"/>
              </a:lnSpc>
              <a:spcBef>
                <a:spcPts val="0"/>
              </a:spcBef>
              <a:spcAft>
                <a:spcPts val="0"/>
              </a:spcAft>
              <a:buSzPts val="1800"/>
              <a:buFont typeface="Gill Sans"/>
              <a:buChar char="-"/>
            </a:pPr>
            <a:r>
              <a:rPr lang="en-US">
                <a:latin typeface="Gill Sans"/>
                <a:ea typeface="Gill Sans"/>
                <a:cs typeface="Gill Sans"/>
                <a:sym typeface="Gill Sans"/>
              </a:rPr>
              <a:t>Indeed:  Lenovo: 1002; Samsung: 7243;  Alibaba: 24; Apple: 8244; Huawei: 160; Hp: 12138; Baidu: 43; Microsoft: 6582; Dell: 10163; IBM: 28982</a:t>
            </a:r>
            <a:endParaRPr>
              <a:latin typeface="Gill Sans"/>
              <a:ea typeface="Gill Sans"/>
              <a:cs typeface="Gill Sans"/>
              <a:sym typeface="Gill Sans"/>
            </a:endParaRPr>
          </a:p>
          <a:p>
            <a:pPr indent="-150258" lvl="2" marL="835938" rtl="0" algn="l">
              <a:lnSpc>
                <a:spcPct val="150000"/>
              </a:lnSpc>
              <a:spcBef>
                <a:spcPts val="0"/>
              </a:spcBef>
              <a:spcAft>
                <a:spcPts val="0"/>
              </a:spcAft>
              <a:buSzPts val="1800"/>
              <a:buFont typeface="Gill Sans"/>
              <a:buChar char="-"/>
            </a:pPr>
            <a:r>
              <a:rPr lang="en-US">
                <a:latin typeface="Gill Sans"/>
                <a:ea typeface="Gill Sans"/>
                <a:cs typeface="Gill Sans"/>
                <a:sym typeface="Gill Sans"/>
              </a:rPr>
              <a:t>Twitter:  Lenovo: 2000; Dell: 2000; Samsung: 2000;  Alibaba: 2000; Apple: 2000; Huawei: 2000; Hp: 2000; Baidu: 2000; Microsoft: 2000; IBM: 2000</a:t>
            </a:r>
            <a:endParaRPr>
              <a:latin typeface="Gill Sans"/>
              <a:ea typeface="Gill Sans"/>
              <a:cs typeface="Gill Sans"/>
              <a:sym typeface="Gill Sans"/>
            </a:endParaRPr>
          </a:p>
          <a:p>
            <a:pPr indent="0" lvl="0" marL="609493" rtl="0" algn="l">
              <a:lnSpc>
                <a:spcPct val="90000"/>
              </a:lnSpc>
              <a:spcBef>
                <a:spcPts val="500"/>
              </a:spcBef>
              <a:spcAft>
                <a:spcPts val="0"/>
              </a:spcAft>
              <a:buSzPts val="2000"/>
              <a:buNone/>
            </a:pPr>
            <a:r>
              <a:t/>
            </a:r>
            <a:endParaRPr/>
          </a:p>
          <a:p>
            <a:pPr indent="-44450" lvl="0" marL="171450" rtl="0" algn="l">
              <a:lnSpc>
                <a:spcPct val="90000"/>
              </a:lnSpc>
              <a:spcBef>
                <a:spcPts val="500"/>
              </a:spcBef>
              <a:spcAft>
                <a:spcPts val="0"/>
              </a:spcAft>
              <a:buClr>
                <a:schemeClr val="dk1"/>
              </a:buClr>
              <a:buSzPts val="2000"/>
              <a:buFont typeface="Arial"/>
              <a:buNone/>
            </a:pPr>
            <a:r>
              <a:t/>
            </a:r>
            <a:endParaRPr/>
          </a:p>
        </p:txBody>
      </p:sp>
      <p:sp>
        <p:nvSpPr>
          <p:cNvPr id="183" name="Google Shape;183;p4"/>
          <p:cNvSpPr txBox="1"/>
          <p:nvPr>
            <p:ph idx="12" type="sldNum"/>
          </p:nvPr>
        </p:nvSpPr>
        <p:spPr>
          <a:xfrm>
            <a:off x="11752974" y="6473952"/>
            <a:ext cx="439026" cy="155448"/>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SzPts val="1000"/>
              <a:buNone/>
            </a:pPr>
            <a:fld id="{00000000-1234-1234-1234-123412341234}" type="slidenum">
              <a:rPr lang="en-US"/>
              <a:t>‹#›</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4" name="Shape 544"/>
        <p:cNvGrpSpPr/>
        <p:nvPr/>
      </p:nvGrpSpPr>
      <p:grpSpPr>
        <a:xfrm>
          <a:off x="0" y="0"/>
          <a:ext cx="0" cy="0"/>
          <a:chOff x="0" y="0"/>
          <a:chExt cx="0" cy="0"/>
        </a:xfrm>
      </p:grpSpPr>
      <p:sp>
        <p:nvSpPr>
          <p:cNvPr id="545" name="Google Shape;545;p41"/>
          <p:cNvSpPr txBox="1"/>
          <p:nvPr>
            <p:ph type="title"/>
          </p:nvPr>
        </p:nvSpPr>
        <p:spPr>
          <a:xfrm>
            <a:off x="548783" y="403624"/>
            <a:ext cx="11076268" cy="521208"/>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chemeClr val="dk1"/>
              </a:buClr>
              <a:buSzPts val="3200"/>
              <a:buFont typeface="Gill Sans"/>
              <a:buNone/>
            </a:pPr>
            <a:r>
              <a:rPr lang="en-US">
                <a:latin typeface="Gill Sans"/>
                <a:ea typeface="Gill Sans"/>
                <a:cs typeface="Gill Sans"/>
                <a:sym typeface="Gill Sans"/>
              </a:rPr>
              <a:t>Appendix</a:t>
            </a:r>
            <a:endParaRPr/>
          </a:p>
        </p:txBody>
      </p:sp>
      <p:sp>
        <p:nvSpPr>
          <p:cNvPr id="546" name="Google Shape;546;p41"/>
          <p:cNvSpPr txBox="1"/>
          <p:nvPr>
            <p:ph idx="1" type="body"/>
          </p:nvPr>
        </p:nvSpPr>
        <p:spPr>
          <a:xfrm>
            <a:off x="548783" y="1308880"/>
            <a:ext cx="11076268" cy="4906726"/>
          </a:xfrm>
          <a:prstGeom prst="rect">
            <a:avLst/>
          </a:prstGeom>
          <a:noFill/>
          <a:ln>
            <a:noFill/>
          </a:ln>
        </p:spPr>
        <p:txBody>
          <a:bodyPr anchorCtr="0" anchor="t" bIns="0" lIns="0" spcFirstLastPara="1" rIns="0" wrap="square" tIns="0">
            <a:noAutofit/>
          </a:bodyPr>
          <a:lstStyle/>
          <a:p>
            <a:pPr indent="-228559" lvl="1" marL="609493" rtl="0" algn="l">
              <a:lnSpc>
                <a:spcPct val="90000"/>
              </a:lnSpc>
              <a:spcBef>
                <a:spcPts val="0"/>
              </a:spcBef>
              <a:spcAft>
                <a:spcPts val="0"/>
              </a:spcAft>
              <a:buSzPts val="1800"/>
              <a:buFont typeface="Gill Sans"/>
              <a:buChar char="❑"/>
            </a:pPr>
            <a:r>
              <a:rPr lang="en-US">
                <a:latin typeface="Gill Sans"/>
                <a:ea typeface="Gill Sans"/>
                <a:cs typeface="Gill Sans"/>
                <a:sym typeface="Gill Sans"/>
              </a:rPr>
              <a:t>Code (Python)</a:t>
            </a:r>
            <a:endParaRPr>
              <a:latin typeface="Gill Sans"/>
              <a:ea typeface="Gill Sans"/>
              <a:cs typeface="Gill Sans"/>
              <a:sym typeface="Gill Sans"/>
            </a:endParaRPr>
          </a:p>
          <a:p>
            <a:pPr indent="-150258" lvl="2" marL="835938" rtl="0" algn="l">
              <a:lnSpc>
                <a:spcPct val="90000"/>
              </a:lnSpc>
              <a:spcBef>
                <a:spcPts val="0"/>
              </a:spcBef>
              <a:spcAft>
                <a:spcPts val="0"/>
              </a:spcAft>
              <a:buSzPts val="1800"/>
              <a:buFont typeface="Gill Sans"/>
              <a:buChar char="-"/>
            </a:pPr>
            <a:r>
              <a:rPr lang="en-US">
                <a:latin typeface="Gill Sans"/>
                <a:ea typeface="Gill Sans"/>
                <a:cs typeface="Gill Sans"/>
                <a:sym typeface="Gill Sans"/>
              </a:rPr>
              <a:t>web scraping</a:t>
            </a:r>
            <a:endParaRPr>
              <a:latin typeface="Gill Sans"/>
              <a:ea typeface="Gill Sans"/>
              <a:cs typeface="Gill Sans"/>
              <a:sym typeface="Gill Sans"/>
            </a:endParaRPr>
          </a:p>
          <a:p>
            <a:pPr indent="-150258" lvl="2" marL="835938" rtl="0" algn="l">
              <a:lnSpc>
                <a:spcPct val="90000"/>
              </a:lnSpc>
              <a:spcBef>
                <a:spcPts val="0"/>
              </a:spcBef>
              <a:spcAft>
                <a:spcPts val="0"/>
              </a:spcAft>
              <a:buSzPts val="1800"/>
              <a:buFont typeface="Gill Sans"/>
              <a:buChar char="-"/>
            </a:pPr>
            <a:r>
              <a:rPr lang="en-US">
                <a:latin typeface="Gill Sans"/>
                <a:ea typeface="Gill Sans"/>
                <a:cs typeface="Gill Sans"/>
                <a:sym typeface="Gill Sans"/>
              </a:rPr>
              <a:t>nlp -tag &amp; phrase</a:t>
            </a:r>
            <a:endParaRPr>
              <a:latin typeface="Gill Sans"/>
              <a:ea typeface="Gill Sans"/>
              <a:cs typeface="Gill Sans"/>
              <a:sym typeface="Gill Sans"/>
            </a:endParaRPr>
          </a:p>
          <a:p>
            <a:pPr indent="-150258" lvl="2" marL="835938" rtl="0" algn="l">
              <a:lnSpc>
                <a:spcPct val="90000"/>
              </a:lnSpc>
              <a:spcBef>
                <a:spcPts val="0"/>
              </a:spcBef>
              <a:spcAft>
                <a:spcPts val="0"/>
              </a:spcAft>
              <a:buSzPts val="1800"/>
              <a:buFont typeface="Gill Sans"/>
              <a:buChar char="-"/>
            </a:pPr>
            <a:r>
              <a:rPr lang="en-US">
                <a:latin typeface="Gill Sans"/>
                <a:ea typeface="Gill Sans"/>
                <a:cs typeface="Gill Sans"/>
                <a:sym typeface="Gill Sans"/>
              </a:rPr>
              <a:t>filter keywords</a:t>
            </a:r>
            <a:endParaRPr>
              <a:latin typeface="Gill Sans"/>
              <a:ea typeface="Gill Sans"/>
              <a:cs typeface="Gill Sans"/>
              <a:sym typeface="Gill Sans"/>
            </a:endParaRPr>
          </a:p>
          <a:p>
            <a:pPr indent="-150258" lvl="2" marL="835938" rtl="0" algn="l">
              <a:lnSpc>
                <a:spcPct val="90000"/>
              </a:lnSpc>
              <a:spcBef>
                <a:spcPts val="0"/>
              </a:spcBef>
              <a:spcAft>
                <a:spcPts val="0"/>
              </a:spcAft>
              <a:buSzPts val="1800"/>
              <a:buFont typeface="Gill Sans"/>
              <a:buChar char="-"/>
            </a:pPr>
            <a:r>
              <a:rPr lang="en-US">
                <a:latin typeface="Gill Sans"/>
                <a:ea typeface="Gill Sans"/>
                <a:cs typeface="Gill Sans"/>
                <a:sym typeface="Gill Sans"/>
              </a:rPr>
              <a:t>pack into the main function</a:t>
            </a:r>
            <a:endParaRPr>
              <a:latin typeface="Gill Sans"/>
              <a:ea typeface="Gill Sans"/>
              <a:cs typeface="Gill Sans"/>
              <a:sym typeface="Gill Sans"/>
            </a:endParaRPr>
          </a:p>
          <a:p>
            <a:pPr indent="-150258" lvl="2" marL="835938" rtl="0" algn="l">
              <a:lnSpc>
                <a:spcPct val="90000"/>
              </a:lnSpc>
              <a:spcBef>
                <a:spcPts val="0"/>
              </a:spcBef>
              <a:spcAft>
                <a:spcPts val="0"/>
              </a:spcAft>
              <a:buSzPts val="1800"/>
              <a:buFont typeface="Gill Sans"/>
              <a:buChar char="-"/>
            </a:pPr>
            <a:r>
              <a:rPr lang="en-US">
                <a:latin typeface="Gill Sans"/>
                <a:ea typeface="Gill Sans"/>
                <a:cs typeface="Gill Sans"/>
                <a:sym typeface="Gill Sans"/>
              </a:rPr>
              <a:t>score comparison(Twitter)</a:t>
            </a:r>
            <a:endParaRPr>
              <a:latin typeface="Gill Sans"/>
              <a:ea typeface="Gill Sans"/>
              <a:cs typeface="Gill Sans"/>
              <a:sym typeface="Gill Sans"/>
            </a:endParaRPr>
          </a:p>
          <a:p>
            <a:pPr indent="0" lvl="0" marL="609493" rtl="0" algn="l">
              <a:lnSpc>
                <a:spcPct val="90000"/>
              </a:lnSpc>
              <a:spcBef>
                <a:spcPts val="0"/>
              </a:spcBef>
              <a:spcAft>
                <a:spcPts val="0"/>
              </a:spcAft>
              <a:buSzPts val="2000"/>
              <a:buNone/>
            </a:pPr>
            <a:r>
              <a:t/>
            </a:r>
            <a:endParaRPr sz="1800">
              <a:latin typeface="Gill Sans"/>
              <a:ea typeface="Gill Sans"/>
              <a:cs typeface="Gill Sans"/>
              <a:sym typeface="Gill Sans"/>
            </a:endParaRPr>
          </a:p>
          <a:p>
            <a:pPr indent="0" lvl="0" marL="609493" rtl="0" algn="l">
              <a:lnSpc>
                <a:spcPct val="90000"/>
              </a:lnSpc>
              <a:spcBef>
                <a:spcPts val="0"/>
              </a:spcBef>
              <a:spcAft>
                <a:spcPts val="0"/>
              </a:spcAft>
              <a:buSzPts val="2000"/>
              <a:buNone/>
            </a:pPr>
            <a:r>
              <a:t/>
            </a:r>
            <a:endParaRPr sz="1800">
              <a:latin typeface="Gill Sans"/>
              <a:ea typeface="Gill Sans"/>
              <a:cs typeface="Gill Sans"/>
              <a:sym typeface="Gill Sans"/>
            </a:endParaRPr>
          </a:p>
          <a:p>
            <a:pPr indent="-228559" lvl="1" marL="609493" rtl="0" algn="l">
              <a:lnSpc>
                <a:spcPct val="90000"/>
              </a:lnSpc>
              <a:spcBef>
                <a:spcPts val="0"/>
              </a:spcBef>
              <a:spcAft>
                <a:spcPts val="0"/>
              </a:spcAft>
              <a:buSzPts val="1800"/>
              <a:buFont typeface="Gill Sans"/>
              <a:buChar char="❑"/>
            </a:pPr>
            <a:r>
              <a:rPr lang="en-US">
                <a:latin typeface="Gill Sans"/>
                <a:ea typeface="Gill Sans"/>
                <a:cs typeface="Gill Sans"/>
                <a:sym typeface="Gill Sans"/>
              </a:rPr>
              <a:t>Data </a:t>
            </a:r>
            <a:endParaRPr>
              <a:latin typeface="Gill Sans"/>
              <a:ea typeface="Gill Sans"/>
              <a:cs typeface="Gill Sans"/>
              <a:sym typeface="Gill Sans"/>
            </a:endParaRPr>
          </a:p>
          <a:p>
            <a:pPr indent="-150258" lvl="2" marL="835938" rtl="0" algn="l">
              <a:lnSpc>
                <a:spcPct val="90000"/>
              </a:lnSpc>
              <a:spcBef>
                <a:spcPts val="0"/>
              </a:spcBef>
              <a:spcAft>
                <a:spcPts val="0"/>
              </a:spcAft>
              <a:buSzPts val="1800"/>
              <a:buFont typeface="Gill Sans"/>
              <a:buChar char="-"/>
            </a:pPr>
            <a:r>
              <a:rPr lang="en-US">
                <a:latin typeface="Gill Sans"/>
                <a:ea typeface="Gill Sans"/>
                <a:cs typeface="Gill Sans"/>
                <a:sym typeface="Gill Sans"/>
              </a:rPr>
              <a:t>Reviews(Glassdoor)</a:t>
            </a:r>
            <a:endParaRPr>
              <a:latin typeface="Gill Sans"/>
              <a:ea typeface="Gill Sans"/>
              <a:cs typeface="Gill Sans"/>
              <a:sym typeface="Gill Sans"/>
            </a:endParaRPr>
          </a:p>
          <a:p>
            <a:pPr indent="-150258" lvl="2" marL="835938" rtl="0" algn="l">
              <a:lnSpc>
                <a:spcPct val="90000"/>
              </a:lnSpc>
              <a:spcBef>
                <a:spcPts val="0"/>
              </a:spcBef>
              <a:spcAft>
                <a:spcPts val="0"/>
              </a:spcAft>
              <a:buSzPts val="1800"/>
              <a:buFont typeface="Gill Sans"/>
              <a:buChar char="-"/>
            </a:pPr>
            <a:r>
              <a:rPr lang="en-US">
                <a:latin typeface="Gill Sans"/>
                <a:ea typeface="Gill Sans"/>
                <a:cs typeface="Gill Sans"/>
                <a:sym typeface="Gill Sans"/>
              </a:rPr>
              <a:t>Phrases(Glassdoor)</a:t>
            </a:r>
            <a:endParaRPr>
              <a:latin typeface="Gill Sans"/>
              <a:ea typeface="Gill Sans"/>
              <a:cs typeface="Gill Sans"/>
              <a:sym typeface="Gill Sans"/>
            </a:endParaRPr>
          </a:p>
          <a:p>
            <a:pPr indent="-150258" lvl="2" marL="835938" rtl="0" algn="l">
              <a:lnSpc>
                <a:spcPct val="90000"/>
              </a:lnSpc>
              <a:spcBef>
                <a:spcPts val="0"/>
              </a:spcBef>
              <a:spcAft>
                <a:spcPts val="0"/>
              </a:spcAft>
              <a:buSzPts val="1800"/>
              <a:buFont typeface="Gill Sans"/>
              <a:buChar char="-"/>
            </a:pPr>
            <a:r>
              <a:rPr lang="en-US">
                <a:latin typeface="Gill Sans"/>
                <a:ea typeface="Gill Sans"/>
                <a:cs typeface="Gill Sans"/>
                <a:sym typeface="Gill Sans"/>
              </a:rPr>
              <a:t>Reviews(Twitter)</a:t>
            </a:r>
            <a:endParaRPr>
              <a:latin typeface="Gill Sans"/>
              <a:ea typeface="Gill Sans"/>
              <a:cs typeface="Gill Sans"/>
              <a:sym typeface="Gill Sans"/>
            </a:endParaRPr>
          </a:p>
          <a:p>
            <a:pPr indent="-150258" lvl="2" marL="835938" rtl="0" algn="l">
              <a:lnSpc>
                <a:spcPct val="90000"/>
              </a:lnSpc>
              <a:spcBef>
                <a:spcPts val="0"/>
              </a:spcBef>
              <a:spcAft>
                <a:spcPts val="0"/>
              </a:spcAft>
              <a:buSzPts val="1800"/>
              <a:buFont typeface="Gill Sans"/>
              <a:buChar char="-"/>
            </a:pPr>
            <a:r>
              <a:rPr lang="en-US">
                <a:latin typeface="Gill Sans"/>
                <a:ea typeface="Gill Sans"/>
                <a:cs typeface="Gill Sans"/>
                <a:sym typeface="Gill Sans"/>
              </a:rPr>
              <a:t>Reviews(Indeed)</a:t>
            </a:r>
            <a:endParaRPr>
              <a:latin typeface="Gill Sans"/>
              <a:ea typeface="Gill Sans"/>
              <a:cs typeface="Gill Sans"/>
              <a:sym typeface="Gill Sans"/>
            </a:endParaRPr>
          </a:p>
          <a:p>
            <a:pPr indent="0" lvl="0" marL="0" rtl="0" algn="l">
              <a:lnSpc>
                <a:spcPct val="90000"/>
              </a:lnSpc>
              <a:spcBef>
                <a:spcPts val="0"/>
              </a:spcBef>
              <a:spcAft>
                <a:spcPts val="0"/>
              </a:spcAft>
              <a:buSzPts val="2000"/>
              <a:buNone/>
            </a:pPr>
            <a:r>
              <a:t/>
            </a:r>
            <a:endParaRPr sz="1800">
              <a:latin typeface="Gill Sans"/>
              <a:ea typeface="Gill Sans"/>
              <a:cs typeface="Gill Sans"/>
              <a:sym typeface="Gill Sans"/>
            </a:endParaRPr>
          </a:p>
          <a:p>
            <a:pPr indent="0" lvl="0" marL="0" rtl="0" algn="l">
              <a:lnSpc>
                <a:spcPct val="90000"/>
              </a:lnSpc>
              <a:spcBef>
                <a:spcPts val="0"/>
              </a:spcBef>
              <a:spcAft>
                <a:spcPts val="0"/>
              </a:spcAft>
              <a:buSzPts val="2000"/>
              <a:buNone/>
            </a:pPr>
            <a:r>
              <a:t/>
            </a:r>
            <a:endParaRPr sz="1800">
              <a:latin typeface="Gill Sans"/>
              <a:ea typeface="Gill Sans"/>
              <a:cs typeface="Gill Sans"/>
              <a:sym typeface="Gill Sans"/>
            </a:endParaRPr>
          </a:p>
          <a:p>
            <a:pPr indent="-228560" lvl="1" marL="609493" rtl="0" algn="l">
              <a:lnSpc>
                <a:spcPct val="90000"/>
              </a:lnSpc>
              <a:spcBef>
                <a:spcPts val="0"/>
              </a:spcBef>
              <a:spcAft>
                <a:spcPts val="0"/>
              </a:spcAft>
              <a:buSzPts val="1800"/>
              <a:buFont typeface="Gill Sans"/>
              <a:buChar char="❑"/>
            </a:pPr>
            <a:r>
              <a:rPr lang="en-US">
                <a:latin typeface="Gill Sans"/>
                <a:ea typeface="Gill Sans"/>
                <a:cs typeface="Gill Sans"/>
                <a:sym typeface="Gill Sans"/>
              </a:rPr>
              <a:t>Questionnaire (English Version)</a:t>
            </a:r>
            <a:endParaRPr>
              <a:latin typeface="Gill Sans"/>
              <a:ea typeface="Gill Sans"/>
              <a:cs typeface="Gill Sans"/>
              <a:sym typeface="Gill Sans"/>
            </a:endParaRPr>
          </a:p>
          <a:p>
            <a:pPr indent="0" lvl="1" marL="380933" rtl="0" algn="l">
              <a:lnSpc>
                <a:spcPct val="90000"/>
              </a:lnSpc>
              <a:spcBef>
                <a:spcPts val="500"/>
              </a:spcBef>
              <a:spcAft>
                <a:spcPts val="0"/>
              </a:spcAft>
              <a:buSzPts val="1800"/>
              <a:buNone/>
            </a:pPr>
            <a:r>
              <a:t/>
            </a:r>
            <a:endParaRPr>
              <a:latin typeface="Gill Sans"/>
              <a:ea typeface="Gill Sans"/>
              <a:cs typeface="Gill Sans"/>
              <a:sym typeface="Gill Sans"/>
            </a:endParaRPr>
          </a:p>
        </p:txBody>
      </p:sp>
      <p:sp>
        <p:nvSpPr>
          <p:cNvPr id="547" name="Google Shape;547;p41"/>
          <p:cNvSpPr txBox="1"/>
          <p:nvPr>
            <p:ph idx="12" type="sldNum"/>
          </p:nvPr>
        </p:nvSpPr>
        <p:spPr>
          <a:xfrm>
            <a:off x="11752974" y="6473952"/>
            <a:ext cx="439026" cy="155448"/>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SzPts val="1000"/>
              <a:buNone/>
            </a:pPr>
            <a:fld id="{00000000-1234-1234-1234-123412341234}" type="slidenum">
              <a:rPr lang="en-US"/>
              <a:t>‹#›</a:t>
            </a:fld>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2" name="Shape 552"/>
        <p:cNvGrpSpPr/>
        <p:nvPr/>
      </p:nvGrpSpPr>
      <p:grpSpPr>
        <a:xfrm>
          <a:off x="0" y="0"/>
          <a:ext cx="0" cy="0"/>
          <a:chOff x="0" y="0"/>
          <a:chExt cx="0" cy="0"/>
        </a:xfrm>
      </p:grpSpPr>
      <p:sp>
        <p:nvSpPr>
          <p:cNvPr id="553" name="Google Shape;553;g84b6016920_6_0"/>
          <p:cNvSpPr txBox="1"/>
          <p:nvPr>
            <p:ph type="title"/>
          </p:nvPr>
        </p:nvSpPr>
        <p:spPr>
          <a:xfrm>
            <a:off x="548783" y="403624"/>
            <a:ext cx="11076300" cy="52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a:t>More Charts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7" name="Shape 187"/>
        <p:cNvGrpSpPr/>
        <p:nvPr/>
      </p:nvGrpSpPr>
      <p:grpSpPr>
        <a:xfrm>
          <a:off x="0" y="0"/>
          <a:ext cx="0" cy="0"/>
          <a:chOff x="0" y="0"/>
          <a:chExt cx="0" cy="0"/>
        </a:xfrm>
      </p:grpSpPr>
      <p:sp>
        <p:nvSpPr>
          <p:cNvPr id="188" name="Google Shape;188;p5"/>
          <p:cNvSpPr txBox="1"/>
          <p:nvPr>
            <p:ph type="title"/>
          </p:nvPr>
        </p:nvSpPr>
        <p:spPr>
          <a:xfrm>
            <a:off x="548783" y="403624"/>
            <a:ext cx="11076300" cy="521100"/>
          </a:xfrm>
          <a:prstGeom prst="rect">
            <a:avLst/>
          </a:prstGeom>
          <a:noFill/>
          <a:ln>
            <a:noFill/>
          </a:ln>
        </p:spPr>
        <p:txBody>
          <a:bodyPr anchorCtr="0" anchor="t" bIns="0" lIns="0" spcFirstLastPara="1" rIns="0" wrap="square" tIns="0">
            <a:noAutofit/>
          </a:bodyPr>
          <a:lstStyle/>
          <a:p>
            <a:pPr indent="0" lvl="0" marL="0" rtl="0" algn="ctr">
              <a:lnSpc>
                <a:spcPct val="88888"/>
              </a:lnSpc>
              <a:spcBef>
                <a:spcPts val="0"/>
              </a:spcBef>
              <a:spcAft>
                <a:spcPts val="0"/>
              </a:spcAft>
              <a:buClr>
                <a:schemeClr val="dk1"/>
              </a:buClr>
              <a:buSzPts val="3600"/>
              <a:buFont typeface="Gill Sans"/>
              <a:buNone/>
            </a:pPr>
            <a:r>
              <a:rPr lang="en-US" sz="3600">
                <a:latin typeface="Gill Sans"/>
                <a:ea typeface="Gill Sans"/>
                <a:cs typeface="Gill Sans"/>
                <a:sym typeface="Gill Sans"/>
              </a:rPr>
              <a:t>Sentiment</a:t>
            </a:r>
            <a:r>
              <a:rPr lang="en-US"/>
              <a:t> Analysis </a:t>
            </a:r>
            <a:endParaRPr/>
          </a:p>
        </p:txBody>
      </p:sp>
      <p:sp>
        <p:nvSpPr>
          <p:cNvPr id="189" name="Google Shape;189;p5"/>
          <p:cNvSpPr txBox="1"/>
          <p:nvPr>
            <p:ph idx="1" type="body"/>
          </p:nvPr>
        </p:nvSpPr>
        <p:spPr>
          <a:xfrm>
            <a:off x="548750" y="1100850"/>
            <a:ext cx="11076300" cy="5418300"/>
          </a:xfrm>
          <a:prstGeom prst="rect">
            <a:avLst/>
          </a:prstGeom>
          <a:noFill/>
          <a:ln>
            <a:noFill/>
          </a:ln>
        </p:spPr>
        <p:txBody>
          <a:bodyPr anchorCtr="0" anchor="t" bIns="0" lIns="0" spcFirstLastPara="1" rIns="0" wrap="square" tIns="0">
            <a:noAutofit/>
          </a:bodyPr>
          <a:lstStyle/>
          <a:p>
            <a:pPr indent="0" lvl="1" marL="0" rtl="0" algn="l">
              <a:lnSpc>
                <a:spcPct val="90000"/>
              </a:lnSpc>
              <a:spcBef>
                <a:spcPts val="500"/>
              </a:spcBef>
              <a:spcAft>
                <a:spcPts val="0"/>
              </a:spcAft>
              <a:buSzPts val="1800"/>
              <a:buFont typeface="Noto Sans Symbols"/>
              <a:buNone/>
            </a:pPr>
            <a:r>
              <a:t/>
            </a:r>
            <a:endParaRPr>
              <a:latin typeface="Gill Sans"/>
              <a:ea typeface="Gill Sans"/>
              <a:cs typeface="Gill Sans"/>
              <a:sym typeface="Gill Sans"/>
            </a:endParaRPr>
          </a:p>
          <a:p>
            <a:pPr indent="0" lvl="0" marL="0" rtl="0" algn="l">
              <a:lnSpc>
                <a:spcPct val="150000"/>
              </a:lnSpc>
              <a:spcBef>
                <a:spcPts val="500"/>
              </a:spcBef>
              <a:spcAft>
                <a:spcPts val="0"/>
              </a:spcAft>
              <a:buSzPts val="2000"/>
              <a:buNone/>
            </a:pPr>
            <a:r>
              <a:rPr lang="en-US">
                <a:latin typeface="Gill Sans"/>
                <a:ea typeface="Gill Sans"/>
                <a:cs typeface="Gill Sans"/>
                <a:sym typeface="Gill Sans"/>
              </a:rPr>
              <a:t>Steps followed in the analysis:</a:t>
            </a:r>
            <a:endParaRPr>
              <a:highlight>
                <a:srgbClr val="FFF2CC"/>
              </a:highlight>
              <a:latin typeface="Gill Sans"/>
              <a:ea typeface="Gill Sans"/>
              <a:cs typeface="Gill Sans"/>
              <a:sym typeface="Gill Sans"/>
            </a:endParaRPr>
          </a:p>
          <a:p>
            <a:pPr indent="-150258" lvl="2" marL="835938" rtl="0" algn="l">
              <a:lnSpc>
                <a:spcPct val="150000"/>
              </a:lnSpc>
              <a:spcBef>
                <a:spcPts val="500"/>
              </a:spcBef>
              <a:spcAft>
                <a:spcPts val="0"/>
              </a:spcAft>
              <a:buSzPts val="1800"/>
              <a:buFont typeface="Gill Sans"/>
              <a:buChar char="❏"/>
            </a:pPr>
            <a:r>
              <a:rPr lang="en-US">
                <a:latin typeface="Gill Sans"/>
                <a:ea typeface="Gill Sans"/>
                <a:cs typeface="Gill Sans"/>
                <a:sym typeface="Gill Sans"/>
              </a:rPr>
              <a:t> Used Stanford CoreNLP to perform </a:t>
            </a:r>
            <a:r>
              <a:rPr b="1" lang="en-US">
                <a:latin typeface="Gill Sans"/>
                <a:ea typeface="Gill Sans"/>
                <a:cs typeface="Gill Sans"/>
                <a:sym typeface="Gill Sans"/>
              </a:rPr>
              <a:t>part-of-speech tagging</a:t>
            </a:r>
            <a:r>
              <a:rPr lang="en-US">
                <a:latin typeface="Gill Sans"/>
                <a:ea typeface="Gill Sans"/>
                <a:cs typeface="Gill Sans"/>
                <a:sym typeface="Gill Sans"/>
              </a:rPr>
              <a:t> the reviews </a:t>
            </a:r>
            <a:endParaRPr>
              <a:latin typeface="Gill Sans"/>
              <a:ea typeface="Gill Sans"/>
              <a:cs typeface="Gill Sans"/>
              <a:sym typeface="Gill Sans"/>
            </a:endParaRPr>
          </a:p>
          <a:p>
            <a:pPr indent="-150258" lvl="2" marL="835938" rtl="0" algn="l">
              <a:lnSpc>
                <a:spcPct val="150000"/>
              </a:lnSpc>
              <a:spcBef>
                <a:spcPts val="0"/>
              </a:spcBef>
              <a:spcAft>
                <a:spcPts val="0"/>
              </a:spcAft>
              <a:buSzPts val="1800"/>
              <a:buFont typeface="Gill Sans"/>
              <a:buChar char="❏"/>
            </a:pPr>
            <a:r>
              <a:rPr lang="en-US">
                <a:latin typeface="Gill Sans"/>
                <a:ea typeface="Gill Sans"/>
                <a:cs typeface="Gill Sans"/>
                <a:sym typeface="Gill Sans"/>
              </a:rPr>
              <a:t> </a:t>
            </a:r>
            <a:r>
              <a:rPr b="1" lang="en-US">
                <a:latin typeface="Gill Sans"/>
                <a:ea typeface="Gill Sans"/>
                <a:cs typeface="Gill Sans"/>
                <a:sym typeface="Gill Sans"/>
              </a:rPr>
              <a:t>Extracted phrases</a:t>
            </a:r>
            <a:r>
              <a:rPr lang="en-US">
                <a:latin typeface="Gill Sans"/>
                <a:ea typeface="Gill Sans"/>
                <a:cs typeface="Gill Sans"/>
                <a:sym typeface="Gill Sans"/>
              </a:rPr>
              <a:t> from those reviewers’ comments based on pos tags (descriptive words + noun.)</a:t>
            </a:r>
            <a:endParaRPr>
              <a:latin typeface="Gill Sans"/>
              <a:ea typeface="Gill Sans"/>
              <a:cs typeface="Gill Sans"/>
              <a:sym typeface="Gill Sans"/>
            </a:endParaRPr>
          </a:p>
          <a:p>
            <a:pPr indent="-150258" lvl="2" marL="835938" rtl="0" algn="l">
              <a:lnSpc>
                <a:spcPct val="150000"/>
              </a:lnSpc>
              <a:spcBef>
                <a:spcPts val="0"/>
              </a:spcBef>
              <a:spcAft>
                <a:spcPts val="0"/>
              </a:spcAft>
              <a:buSzPts val="1800"/>
              <a:buFont typeface="Gill Sans"/>
              <a:buChar char="❏"/>
            </a:pPr>
            <a:r>
              <a:rPr lang="en-US">
                <a:latin typeface="Gill Sans"/>
                <a:ea typeface="Gill Sans"/>
                <a:cs typeface="Gill Sans"/>
                <a:sym typeface="Gill Sans"/>
              </a:rPr>
              <a:t> </a:t>
            </a:r>
            <a:r>
              <a:rPr b="1" lang="en-US">
                <a:latin typeface="Gill Sans"/>
                <a:ea typeface="Gill Sans"/>
                <a:cs typeface="Gill Sans"/>
                <a:sym typeface="Gill Sans"/>
              </a:rPr>
              <a:t>Manually</a:t>
            </a:r>
            <a:r>
              <a:rPr lang="en-US">
                <a:latin typeface="Gill Sans"/>
                <a:ea typeface="Gill Sans"/>
                <a:cs typeface="Gill Sans"/>
                <a:sym typeface="Gill Sans"/>
              </a:rPr>
              <a:t> </a:t>
            </a:r>
            <a:r>
              <a:rPr b="1" lang="en-US">
                <a:latin typeface="Gill Sans"/>
                <a:ea typeface="Gill Sans"/>
                <a:cs typeface="Gill Sans"/>
                <a:sym typeface="Gill Sans"/>
              </a:rPr>
              <a:t>evaluated meaningful keywords</a:t>
            </a:r>
            <a:r>
              <a:rPr lang="en-US">
                <a:latin typeface="Gill Sans"/>
                <a:ea typeface="Gill Sans"/>
                <a:cs typeface="Gill Sans"/>
                <a:sym typeface="Gill Sans"/>
              </a:rPr>
              <a:t> from those phrases based on five categories </a:t>
            </a:r>
            <a:endParaRPr>
              <a:latin typeface="Gill Sans"/>
              <a:ea typeface="Gill Sans"/>
              <a:cs typeface="Gill Sans"/>
              <a:sym typeface="Gill Sans"/>
            </a:endParaRPr>
          </a:p>
          <a:p>
            <a:pPr indent="-156605" lvl="3" marL="1147033" rtl="0" algn="l">
              <a:lnSpc>
                <a:spcPct val="150000"/>
              </a:lnSpc>
              <a:spcBef>
                <a:spcPts val="0"/>
              </a:spcBef>
              <a:spcAft>
                <a:spcPts val="0"/>
              </a:spcAft>
              <a:buSzPts val="1800"/>
              <a:buFont typeface="Gill Sans"/>
              <a:buChar char="❏"/>
            </a:pPr>
            <a:r>
              <a:rPr lang="en-US">
                <a:latin typeface="Gill Sans"/>
                <a:ea typeface="Gill Sans"/>
                <a:cs typeface="Gill Sans"/>
                <a:sym typeface="Gill Sans"/>
              </a:rPr>
              <a:t>Culture, Benefit, Work Environment, Career, Compensation</a:t>
            </a:r>
            <a:endParaRPr>
              <a:latin typeface="Gill Sans"/>
              <a:ea typeface="Gill Sans"/>
              <a:cs typeface="Gill Sans"/>
              <a:sym typeface="Gill Sans"/>
            </a:endParaRPr>
          </a:p>
          <a:p>
            <a:pPr indent="-150258" lvl="2" marL="835938" rtl="0" algn="l">
              <a:lnSpc>
                <a:spcPct val="150000"/>
              </a:lnSpc>
              <a:spcBef>
                <a:spcPts val="0"/>
              </a:spcBef>
              <a:spcAft>
                <a:spcPts val="0"/>
              </a:spcAft>
              <a:buSzPts val="1800"/>
              <a:buFont typeface="Gill Sans"/>
              <a:buChar char="❏"/>
            </a:pPr>
            <a:r>
              <a:rPr lang="en-US">
                <a:latin typeface="Gill Sans"/>
                <a:ea typeface="Gill Sans"/>
                <a:cs typeface="Gill Sans"/>
                <a:sym typeface="Gill Sans"/>
              </a:rPr>
              <a:t> </a:t>
            </a:r>
            <a:r>
              <a:rPr b="1" lang="en-US">
                <a:latin typeface="Gill Sans"/>
                <a:ea typeface="Gill Sans"/>
                <a:cs typeface="Gill Sans"/>
                <a:sym typeface="Gill Sans"/>
              </a:rPr>
              <a:t>Packed all functions together</a:t>
            </a:r>
            <a:r>
              <a:rPr lang="en-US">
                <a:latin typeface="Gill Sans"/>
                <a:ea typeface="Gill Sans"/>
                <a:cs typeface="Gill Sans"/>
                <a:sym typeface="Gill Sans"/>
              </a:rPr>
              <a:t> - Call the </a:t>
            </a:r>
            <a:r>
              <a:rPr b="1" lang="en-US">
                <a:latin typeface="Gill Sans"/>
                <a:ea typeface="Gill Sans"/>
                <a:cs typeface="Gill Sans"/>
                <a:sym typeface="Gill Sans"/>
              </a:rPr>
              <a:t>main function</a:t>
            </a:r>
            <a:r>
              <a:rPr lang="en-US">
                <a:latin typeface="Gill Sans"/>
                <a:ea typeface="Gill Sans"/>
                <a:cs typeface="Gill Sans"/>
                <a:sym typeface="Gill Sans"/>
              </a:rPr>
              <a:t> to get an overall understand of what reviewers’ think of a specific aspect related to EVP of a company.</a:t>
            </a:r>
            <a:endParaRPr>
              <a:solidFill>
                <a:srgbClr val="F6B26B"/>
              </a:solidFill>
              <a:latin typeface="Gill Sans"/>
              <a:ea typeface="Gill Sans"/>
              <a:cs typeface="Gill Sans"/>
              <a:sym typeface="Gill Sans"/>
            </a:endParaRPr>
          </a:p>
          <a:p>
            <a:pPr indent="-156605" lvl="3" marL="1147033" rtl="0" algn="l">
              <a:lnSpc>
                <a:spcPct val="150000"/>
              </a:lnSpc>
              <a:spcBef>
                <a:spcPts val="0"/>
              </a:spcBef>
              <a:spcAft>
                <a:spcPts val="0"/>
              </a:spcAft>
              <a:buSzPts val="1800"/>
              <a:buFont typeface="Gill Sans"/>
              <a:buChar char="❏"/>
            </a:pPr>
            <a:r>
              <a:rPr lang="en-US">
                <a:latin typeface="Gill Sans"/>
                <a:ea typeface="Gill Sans"/>
                <a:cs typeface="Gill Sans"/>
                <a:sym typeface="Gill Sans"/>
              </a:rPr>
              <a:t> sentiment rating: -1 - 1, the higher the more positive sentiment (vader compound score)</a:t>
            </a:r>
            <a:endParaRPr>
              <a:latin typeface="Gill Sans"/>
              <a:ea typeface="Gill Sans"/>
              <a:cs typeface="Gill Sans"/>
              <a:sym typeface="Gill Sans"/>
            </a:endParaRPr>
          </a:p>
          <a:p>
            <a:pPr indent="-156605" lvl="3" marL="1147033" rtl="0" algn="l">
              <a:lnSpc>
                <a:spcPct val="150000"/>
              </a:lnSpc>
              <a:spcBef>
                <a:spcPts val="0"/>
              </a:spcBef>
              <a:spcAft>
                <a:spcPts val="0"/>
              </a:spcAft>
              <a:buSzPts val="1800"/>
              <a:buFont typeface="Gill Sans"/>
              <a:buChar char="❏"/>
            </a:pPr>
            <a:r>
              <a:rPr lang="en-US">
                <a:latin typeface="Gill Sans"/>
                <a:ea typeface="Gill Sans"/>
                <a:cs typeface="Gill Sans"/>
                <a:sym typeface="Gill Sans"/>
              </a:rPr>
              <a:t> phrases and reviews: related to the specific aspect</a:t>
            </a:r>
            <a:endParaRPr>
              <a:latin typeface="Gill Sans"/>
              <a:ea typeface="Gill Sans"/>
              <a:cs typeface="Gill Sans"/>
              <a:sym typeface="Gill Sans"/>
            </a:endParaRPr>
          </a:p>
        </p:txBody>
      </p:sp>
      <p:sp>
        <p:nvSpPr>
          <p:cNvPr id="190" name="Google Shape;190;p5"/>
          <p:cNvSpPr txBox="1"/>
          <p:nvPr>
            <p:ph idx="12" type="sldNum"/>
          </p:nvPr>
        </p:nvSpPr>
        <p:spPr>
          <a:xfrm>
            <a:off x="11752974" y="6473952"/>
            <a:ext cx="438900" cy="1554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000000"/>
              </a:buClr>
              <a:buSzPts val="1000"/>
              <a:buFont typeface="Arial"/>
              <a:buNone/>
            </a:pPr>
            <a:fld id="{00000000-1234-1234-1234-123412341234}" type="slidenum">
              <a:rPr lang="en-US"/>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4" name="Shape 194"/>
        <p:cNvGrpSpPr/>
        <p:nvPr/>
      </p:nvGrpSpPr>
      <p:grpSpPr>
        <a:xfrm>
          <a:off x="0" y="0"/>
          <a:ext cx="0" cy="0"/>
          <a:chOff x="0" y="0"/>
          <a:chExt cx="0" cy="0"/>
        </a:xfrm>
      </p:grpSpPr>
      <p:sp>
        <p:nvSpPr>
          <p:cNvPr id="195" name="Google Shape;195;p6"/>
          <p:cNvSpPr txBox="1"/>
          <p:nvPr>
            <p:ph type="title"/>
          </p:nvPr>
        </p:nvSpPr>
        <p:spPr>
          <a:xfrm>
            <a:off x="548783" y="403624"/>
            <a:ext cx="11076300" cy="521100"/>
          </a:xfrm>
          <a:prstGeom prst="rect">
            <a:avLst/>
          </a:prstGeom>
          <a:noFill/>
          <a:ln>
            <a:noFill/>
          </a:ln>
        </p:spPr>
        <p:txBody>
          <a:bodyPr anchorCtr="0" anchor="t" bIns="0" lIns="0" spcFirstLastPara="1" rIns="0" wrap="square" tIns="0">
            <a:noAutofit/>
          </a:bodyPr>
          <a:lstStyle/>
          <a:p>
            <a:pPr indent="0" lvl="0" marL="0" rtl="0" algn="ctr">
              <a:lnSpc>
                <a:spcPct val="88888"/>
              </a:lnSpc>
              <a:spcBef>
                <a:spcPts val="0"/>
              </a:spcBef>
              <a:spcAft>
                <a:spcPts val="0"/>
              </a:spcAft>
              <a:buClr>
                <a:schemeClr val="dk1"/>
              </a:buClr>
              <a:buSzPts val="3600"/>
              <a:buFont typeface="Gill Sans"/>
              <a:buNone/>
            </a:pPr>
            <a:r>
              <a:rPr lang="en-US" sz="3600">
                <a:latin typeface="Gill Sans"/>
                <a:ea typeface="Gill Sans"/>
                <a:cs typeface="Gill Sans"/>
                <a:sym typeface="Gill Sans"/>
              </a:rPr>
              <a:t>Sentiment</a:t>
            </a:r>
            <a:r>
              <a:rPr lang="en-US"/>
              <a:t> Analysis - Lenovo</a:t>
            </a:r>
            <a:endParaRPr/>
          </a:p>
        </p:txBody>
      </p:sp>
      <p:sp>
        <p:nvSpPr>
          <p:cNvPr id="196" name="Google Shape;196;p6"/>
          <p:cNvSpPr txBox="1"/>
          <p:nvPr>
            <p:ph idx="1" type="body"/>
          </p:nvPr>
        </p:nvSpPr>
        <p:spPr>
          <a:xfrm>
            <a:off x="557858" y="975605"/>
            <a:ext cx="11076300" cy="49068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500"/>
              </a:spcBef>
              <a:spcAft>
                <a:spcPts val="0"/>
              </a:spcAft>
              <a:buSzPts val="2000"/>
              <a:buNone/>
            </a:pPr>
            <a:r>
              <a:t/>
            </a:r>
            <a:endParaRPr/>
          </a:p>
          <a:p>
            <a:pPr indent="-44450" lvl="0" marL="171450" rtl="0" algn="l">
              <a:lnSpc>
                <a:spcPct val="90000"/>
              </a:lnSpc>
              <a:spcBef>
                <a:spcPts val="500"/>
              </a:spcBef>
              <a:spcAft>
                <a:spcPts val="0"/>
              </a:spcAft>
              <a:buClr>
                <a:schemeClr val="dk1"/>
              </a:buClr>
              <a:buSzPts val="2000"/>
              <a:buFont typeface="Arial"/>
              <a:buNone/>
            </a:pPr>
            <a:r>
              <a:t/>
            </a:r>
            <a:endParaRPr/>
          </a:p>
        </p:txBody>
      </p:sp>
      <p:sp>
        <p:nvSpPr>
          <p:cNvPr id="197" name="Google Shape;197;p6"/>
          <p:cNvSpPr txBox="1"/>
          <p:nvPr>
            <p:ph idx="12" type="sldNum"/>
          </p:nvPr>
        </p:nvSpPr>
        <p:spPr>
          <a:xfrm>
            <a:off x="11752974" y="6473952"/>
            <a:ext cx="438900" cy="1554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SzPts val="1000"/>
              <a:buNone/>
            </a:pPr>
            <a:fld id="{00000000-1234-1234-1234-123412341234}" type="slidenum">
              <a:rPr lang="en-US"/>
              <a:t>‹#›</a:t>
            </a:fld>
            <a:endParaRPr/>
          </a:p>
        </p:txBody>
      </p:sp>
      <p:graphicFrame>
        <p:nvGraphicFramePr>
          <p:cNvPr id="198" name="Google Shape;198;p6"/>
          <p:cNvGraphicFramePr/>
          <p:nvPr/>
        </p:nvGraphicFramePr>
        <p:xfrm>
          <a:off x="427588" y="1524000"/>
          <a:ext cx="3000000" cy="3000000"/>
        </p:xfrm>
        <a:graphic>
          <a:graphicData uri="http://schemas.openxmlformats.org/drawingml/2006/table">
            <a:tbl>
              <a:tblPr>
                <a:noFill/>
                <a:tableStyleId>{F6F3E1F7-AA6D-4C3B-BC61-E8AE995E9F24}</a:tableStyleId>
              </a:tblPr>
              <a:tblGrid>
                <a:gridCol w="1473075"/>
                <a:gridCol w="1230700"/>
                <a:gridCol w="1230700"/>
                <a:gridCol w="1230700"/>
                <a:gridCol w="1230700"/>
                <a:gridCol w="1230700"/>
                <a:gridCol w="1230700"/>
                <a:gridCol w="1230700"/>
                <a:gridCol w="1230700"/>
              </a:tblGrid>
              <a:tr h="381000">
                <a:tc rowSpan="2">
                  <a:txBody>
                    <a:bodyPr/>
                    <a:lstStyle/>
                    <a:p>
                      <a:pPr indent="0" lvl="0" marL="0" marR="0" rtl="0" algn="ctr">
                        <a:lnSpc>
                          <a:spcPct val="115000"/>
                        </a:lnSpc>
                        <a:spcBef>
                          <a:spcPts val="0"/>
                        </a:spcBef>
                        <a:spcAft>
                          <a:spcPts val="0"/>
                        </a:spcAft>
                        <a:buClr>
                          <a:srgbClr val="000000"/>
                        </a:buClr>
                        <a:buSzPts val="1400"/>
                        <a:buFont typeface="Arial"/>
                        <a:buNone/>
                      </a:pPr>
                      <a:r>
                        <a:rPr b="1" lang="en-US" sz="1400" u="none" cap="none" strike="noStrike"/>
                        <a:t>Career</a:t>
                      </a:r>
                      <a:endParaRPr b="1" sz="1400" u="none" cap="none" strike="noStrike"/>
                    </a:p>
                  </a:txBody>
                  <a:tcPr marT="9525" marB="91425" marR="9525" marL="95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CFE2F3"/>
                    </a:solidFill>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Career</a:t>
                      </a:r>
                      <a:endParaRPr sz="1400" u="none" cap="none" strike="noStrike"/>
                    </a:p>
                  </a:txBody>
                  <a:tcPr marT="9525" marB="91425" marR="9525" marL="9525" anchor="ctr">
                    <a:lnL cap="flat" cmpd="sng" w="9525">
                      <a:solidFill>
                        <a:srgbClr val="9E9E9E"/>
                      </a:solidFill>
                      <a:prstDash val="solid"/>
                      <a:round/>
                      <a:headEnd len="sm" w="sm" type="none"/>
                      <a:tailEnd len="sm" w="sm" type="none"/>
                    </a:lnL>
                    <a:solidFill>
                      <a:srgbClr val="C9DAF8"/>
                    </a:solidFill>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Position </a:t>
                      </a:r>
                      <a:endParaRPr sz="1400" u="none" cap="none" strike="noStrike"/>
                    </a:p>
                  </a:txBody>
                  <a:tcPr marT="9525" marB="91425" marR="9525" marL="9525" anchor="ctr">
                    <a:solidFill>
                      <a:srgbClr val="C9DAF8"/>
                    </a:solidFill>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Stability</a:t>
                      </a:r>
                      <a:endParaRPr sz="1400" u="none" cap="none" strike="noStrike"/>
                    </a:p>
                  </a:txBody>
                  <a:tcPr marT="9525" marB="91425" marR="9525" marL="9525" anchor="ctr">
                    <a:solidFill>
                      <a:srgbClr val="C9DAF8"/>
                    </a:solidFill>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Development</a:t>
                      </a:r>
                      <a:endParaRPr sz="1400" u="none" cap="none" strike="noStrike"/>
                    </a:p>
                  </a:txBody>
                  <a:tcPr marT="9525" marB="91425" marR="9525" marL="9525" anchor="ctr">
                    <a:solidFill>
                      <a:srgbClr val="C9DAF8"/>
                    </a:solidFill>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Growth</a:t>
                      </a:r>
                      <a:endParaRPr sz="1400" u="none" cap="none" strike="noStrike"/>
                    </a:p>
                  </a:txBody>
                  <a:tcPr marT="9525" marB="91425" marR="9525" marL="9525" anchor="ctr">
                    <a:solidFill>
                      <a:srgbClr val="C9DAF8"/>
                    </a:solidFill>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Train</a:t>
                      </a:r>
                      <a:endParaRPr sz="1400" u="none" cap="none" strike="noStrike"/>
                    </a:p>
                  </a:txBody>
                  <a:tcPr marT="9525" marB="91425" marR="9525" marL="9525" anchor="ctr">
                    <a:solidFill>
                      <a:srgbClr val="C9DAF8"/>
                    </a:solidFill>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Consult</a:t>
                      </a:r>
                      <a:endParaRPr sz="1400" u="none" cap="none" strike="noStrike"/>
                    </a:p>
                  </a:txBody>
                  <a:tcPr marT="9525" marB="91425" marR="9525" marL="9525" anchor="ctr">
                    <a:solidFill>
                      <a:srgbClr val="C9DAF8"/>
                    </a:solidFill>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Feedback</a:t>
                      </a:r>
                      <a:endParaRPr sz="1400" u="none" cap="none" strike="noStrike"/>
                    </a:p>
                  </a:txBody>
                  <a:tcPr marT="9525" marB="91425" marR="9525" marL="9525" anchor="ctr">
                    <a:solidFill>
                      <a:srgbClr val="C9DAF8"/>
                    </a:solidFill>
                  </a:tcPr>
                </a:tc>
              </a:tr>
              <a:tr h="381000">
                <a:tc vMerge="1"/>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0.39</a:t>
                      </a:r>
                      <a:endParaRPr sz="1400" u="none" cap="none" strike="noStrike"/>
                    </a:p>
                  </a:txBody>
                  <a:tcPr marT="9525" marB="91425" marR="9525" marL="9525" anchor="ctr">
                    <a:lnL cap="flat" cmpd="sng" w="9525">
                      <a:solidFill>
                        <a:srgbClr val="9E9E9E"/>
                      </a:solidFill>
                      <a:prstDash val="solid"/>
                      <a:round/>
                      <a:headEnd len="sm" w="sm" type="none"/>
                      <a:tailEnd len="sm" w="sm" type="none"/>
                    </a:lnL>
                    <a:lnB cap="flat" cmpd="sng" w="9525">
                      <a:solidFill>
                        <a:srgbClr val="9E9E9E"/>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0.13</a:t>
                      </a:r>
                      <a:endParaRPr sz="1400" u="none" cap="none" strike="noStrike"/>
                    </a:p>
                  </a:txBody>
                  <a:tcPr marT="9525" marB="91425" marR="9525" marL="9525" anchor="ctr">
                    <a:lnB cap="flat" cmpd="sng" w="9525">
                      <a:solidFill>
                        <a:srgbClr val="9E9E9E"/>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0.01</a:t>
                      </a:r>
                      <a:endParaRPr sz="1400" u="none" cap="none" strike="noStrike"/>
                    </a:p>
                  </a:txBody>
                  <a:tcPr marT="9525" marB="91425" marR="9525" marL="9525" anchor="ctr">
                    <a:lnB cap="flat" cmpd="sng" w="9525">
                      <a:solidFill>
                        <a:srgbClr val="9E9E9E"/>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0.27</a:t>
                      </a:r>
                      <a:endParaRPr sz="1400" u="none" cap="none" strike="noStrike"/>
                    </a:p>
                  </a:txBody>
                  <a:tcPr marT="9525" marB="91425" marR="9525" marL="9525" anchor="ctr">
                    <a:lnB cap="flat" cmpd="sng" w="9525">
                      <a:solidFill>
                        <a:srgbClr val="9E9E9E"/>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0.52</a:t>
                      </a:r>
                      <a:endParaRPr sz="1400" u="none" cap="none" strike="noStrike"/>
                    </a:p>
                  </a:txBody>
                  <a:tcPr marT="9525" marB="91425" marR="9525" marL="9525" anchor="ctr">
                    <a:lnB cap="flat" cmpd="sng" w="9525">
                      <a:solidFill>
                        <a:srgbClr val="9E9E9E"/>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0.40</a:t>
                      </a:r>
                      <a:endParaRPr sz="1400" u="none" cap="none" strike="noStrike"/>
                    </a:p>
                  </a:txBody>
                  <a:tcPr marT="9525" marB="91425" marR="9525" marL="9525" anchor="ctr">
                    <a:lnB cap="flat" cmpd="sng" w="9525">
                      <a:solidFill>
                        <a:srgbClr val="9E9E9E"/>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0.30</a:t>
                      </a:r>
                      <a:endParaRPr sz="1400" u="none" cap="none" strike="noStrike"/>
                    </a:p>
                  </a:txBody>
                  <a:tcPr marT="9525" marB="91425" marR="9525" marL="9525" anchor="ctr">
                    <a:lnB cap="flat" cmpd="sng" w="9525">
                      <a:solidFill>
                        <a:srgbClr val="9E9E9E"/>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0.23</a:t>
                      </a:r>
                      <a:endParaRPr sz="1400" u="none" cap="none" strike="noStrike"/>
                    </a:p>
                  </a:txBody>
                  <a:tcPr marT="9525" marB="91425" marR="9525" marL="9525" anchor="ctr">
                    <a:lnB cap="flat" cmpd="sng" w="9525">
                      <a:solidFill>
                        <a:srgbClr val="9E9E9E"/>
                      </a:solidFill>
                      <a:prstDash val="solid"/>
                      <a:round/>
                      <a:headEnd len="sm" w="sm" type="none"/>
                      <a:tailEnd len="sm" w="sm" type="none"/>
                    </a:lnB>
                  </a:tcPr>
                </a:tc>
              </a:tr>
              <a:tr h="381000">
                <a:tc rowSpan="2">
                  <a:txBody>
                    <a:bodyPr/>
                    <a:lstStyle/>
                    <a:p>
                      <a:pPr indent="0" lvl="0" marL="0" marR="0" rtl="0" algn="ctr">
                        <a:lnSpc>
                          <a:spcPct val="115000"/>
                        </a:lnSpc>
                        <a:spcBef>
                          <a:spcPts val="0"/>
                        </a:spcBef>
                        <a:spcAft>
                          <a:spcPts val="0"/>
                        </a:spcAft>
                        <a:buClr>
                          <a:srgbClr val="000000"/>
                        </a:buClr>
                        <a:buSzPts val="1400"/>
                        <a:buFont typeface="Arial"/>
                        <a:buNone/>
                      </a:pPr>
                      <a:r>
                        <a:rPr b="1" lang="en-US" sz="1400" u="none" cap="none" strike="noStrike"/>
                        <a:t>Benefit</a:t>
                      </a:r>
                      <a:endParaRPr b="1" sz="1400" u="none" cap="none" strike="noStrike"/>
                    </a:p>
                  </a:txBody>
                  <a:tcPr marT="9525" marB="91425" marR="9525" marL="95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CFE2F3"/>
                    </a:solidFill>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Health</a:t>
                      </a:r>
                      <a:endParaRPr sz="1400" u="none" cap="none" strike="noStrike"/>
                    </a:p>
                  </a:txBody>
                  <a:tcPr marT="9525" marB="91425" marR="9525" marL="95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C9DAF8"/>
                    </a:solidFill>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Insurance</a:t>
                      </a:r>
                      <a:endParaRPr sz="1400" u="none" cap="none" strike="noStrike"/>
                    </a:p>
                  </a:txBody>
                  <a:tcPr marT="9525" marB="91425" marR="9525" marL="95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C9DAF8"/>
                    </a:solidFill>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solidFill>
                            <a:srgbClr val="FF0000"/>
                          </a:solidFill>
                        </a:rPr>
                        <a:t>Stock</a:t>
                      </a:r>
                      <a:endParaRPr sz="1400" u="none" cap="none" strike="noStrike">
                        <a:solidFill>
                          <a:srgbClr val="FF0000"/>
                        </a:solidFill>
                      </a:endParaRPr>
                    </a:p>
                  </a:txBody>
                  <a:tcPr marT="9525" marB="91425" marR="9525" marL="95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C9DAF8"/>
                    </a:solidFill>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Time</a:t>
                      </a:r>
                      <a:endParaRPr sz="1400" u="none" cap="none" strike="noStrike"/>
                    </a:p>
                  </a:txBody>
                  <a:tcPr marT="9525" marB="91425" marR="9525" marL="95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C9DAF8"/>
                    </a:solidFill>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Housing</a:t>
                      </a:r>
                      <a:endParaRPr sz="1400" u="none" cap="none" strike="noStrike"/>
                    </a:p>
                  </a:txBody>
                  <a:tcPr marT="9525" marB="91425" marR="9525" marL="95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C9DAF8"/>
                    </a:solidFill>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Child</a:t>
                      </a:r>
                      <a:endParaRPr sz="1400" u="none" cap="none" strike="noStrike"/>
                    </a:p>
                  </a:txBody>
                  <a:tcPr marT="9525" marB="91425" marR="9525" marL="95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C9DAF8"/>
                    </a:solidFill>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solidFill>
                            <a:schemeClr val="accent6"/>
                          </a:solidFill>
                        </a:rPr>
                        <a:t>401k</a:t>
                      </a:r>
                      <a:endParaRPr sz="1400" u="none" cap="none" strike="noStrike">
                        <a:solidFill>
                          <a:schemeClr val="accent6"/>
                        </a:solidFill>
                      </a:endParaRPr>
                    </a:p>
                  </a:txBody>
                  <a:tcPr marT="9525" marB="91425" marR="9525" marL="95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C9DAF8"/>
                    </a:solidFill>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solidFill>
                            <a:schemeClr val="accent6"/>
                          </a:solidFill>
                        </a:rPr>
                        <a:t>Holiday</a:t>
                      </a:r>
                      <a:endParaRPr sz="1400" u="none" cap="none" strike="noStrike">
                        <a:solidFill>
                          <a:schemeClr val="accent6"/>
                        </a:solidFill>
                      </a:endParaRPr>
                    </a:p>
                  </a:txBody>
                  <a:tcPr marT="9525" marB="91425" marR="9525" marL="95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C9DAF8"/>
                    </a:solidFill>
                  </a:tcPr>
                </a:tc>
              </a:tr>
              <a:tr h="381000">
                <a:tc vMerge="1"/>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0.65</a:t>
                      </a:r>
                      <a:endParaRPr sz="1400" u="none" cap="none" strike="noStrike"/>
                    </a:p>
                  </a:txBody>
                  <a:tcPr marT="9525" marB="91425" marR="9525" marL="9525" anchor="ctr">
                    <a:lnL cap="flat" cmpd="sng" w="9525">
                      <a:solidFill>
                        <a:srgbClr val="9E9E9E"/>
                      </a:solidFill>
                      <a:prstDash val="solid"/>
                      <a:round/>
                      <a:headEnd len="sm" w="sm" type="none"/>
                      <a:tailEnd len="sm" w="sm" type="none"/>
                    </a:lnL>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0.40</a:t>
                      </a:r>
                      <a:endParaRPr sz="1400" u="none" cap="none" strike="noStrike"/>
                    </a:p>
                  </a:txBody>
                  <a:tcPr marT="9525" marB="91425" marR="9525" marL="9525" anchor="ct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solidFill>
                            <a:srgbClr val="FF0000"/>
                          </a:solidFill>
                        </a:rPr>
                        <a:t>-0.34</a:t>
                      </a:r>
                      <a:endParaRPr sz="1400" u="none" cap="none" strike="noStrike">
                        <a:solidFill>
                          <a:srgbClr val="FF0000"/>
                        </a:solidFill>
                      </a:endParaRPr>
                    </a:p>
                  </a:txBody>
                  <a:tcPr marT="9525" marB="91425" marR="9525" marL="9525" anchor="ct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0.11</a:t>
                      </a:r>
                      <a:endParaRPr sz="1400" u="none" cap="none" strike="noStrike"/>
                    </a:p>
                  </a:txBody>
                  <a:tcPr marT="9525" marB="91425" marR="9525" marL="9525" anchor="ct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a:t>
                      </a:r>
                      <a:endParaRPr sz="1400" u="none" cap="none" strike="noStrike"/>
                    </a:p>
                  </a:txBody>
                  <a:tcPr marT="9525" marB="91425" marR="9525" marL="9525" anchor="ct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0.17</a:t>
                      </a:r>
                      <a:endParaRPr sz="1400" u="none" cap="none" strike="noStrike"/>
                    </a:p>
                  </a:txBody>
                  <a:tcPr marT="9525" marB="91425" marR="9525" marL="9525" anchor="ct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solidFill>
                            <a:schemeClr val="accent6"/>
                          </a:solidFill>
                        </a:rPr>
                        <a:t>0.83</a:t>
                      </a:r>
                      <a:endParaRPr sz="1400" u="none" cap="none" strike="noStrike">
                        <a:solidFill>
                          <a:schemeClr val="accent6"/>
                        </a:solidFill>
                      </a:endParaRPr>
                    </a:p>
                  </a:txBody>
                  <a:tcPr marT="9525" marB="91425" marR="9525" marL="9525" anchor="ct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solidFill>
                            <a:schemeClr val="accent6"/>
                          </a:solidFill>
                        </a:rPr>
                        <a:t>0.75</a:t>
                      </a:r>
                      <a:endParaRPr sz="1400" u="none" cap="none" strike="noStrike">
                        <a:solidFill>
                          <a:schemeClr val="accent6"/>
                        </a:solidFill>
                      </a:endParaRPr>
                    </a:p>
                  </a:txBody>
                  <a:tcPr marT="9525" marB="91425" marR="9525" marL="9525" anchor="ct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1000">
                <a:tc rowSpan="2">
                  <a:txBody>
                    <a:bodyPr/>
                    <a:lstStyle/>
                    <a:p>
                      <a:pPr indent="0" lvl="0" marL="0" marR="0" rtl="0" algn="ctr">
                        <a:lnSpc>
                          <a:spcPct val="115000"/>
                        </a:lnSpc>
                        <a:spcBef>
                          <a:spcPts val="0"/>
                        </a:spcBef>
                        <a:spcAft>
                          <a:spcPts val="0"/>
                        </a:spcAft>
                        <a:buClr>
                          <a:srgbClr val="000000"/>
                        </a:buClr>
                        <a:buSzPts val="1400"/>
                        <a:buFont typeface="Arial"/>
                        <a:buNone/>
                      </a:pPr>
                      <a:r>
                        <a:rPr b="1" lang="en-US" sz="1400" u="none" cap="none" strike="noStrike"/>
                        <a:t>Compensation</a:t>
                      </a:r>
                      <a:endParaRPr b="1" sz="1400" u="none" cap="none" strike="noStrike"/>
                    </a:p>
                  </a:txBody>
                  <a:tcPr marT="9525" marB="91425" marR="9525" marL="95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CFE2F3"/>
                    </a:solidFill>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Compensation</a:t>
                      </a:r>
                      <a:endParaRPr sz="1400" u="none" cap="none" strike="noStrike"/>
                    </a:p>
                  </a:txBody>
                  <a:tcPr marT="9525" marB="91425" marR="9525" marL="95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C9DAF8"/>
                    </a:solidFill>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Pay</a:t>
                      </a:r>
                      <a:endParaRPr sz="1400" u="none" cap="none" strike="noStrike"/>
                    </a:p>
                  </a:txBody>
                  <a:tcPr marT="9525" marB="91425" marR="9525" marL="95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C9DAF8"/>
                    </a:solidFill>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Salary</a:t>
                      </a:r>
                      <a:endParaRPr sz="1400" u="none" cap="none" strike="noStrike"/>
                    </a:p>
                  </a:txBody>
                  <a:tcPr marT="9525" marB="91425" marR="9525" marL="95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C9DAF8"/>
                    </a:solidFill>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solidFill>
                            <a:srgbClr val="FF0000"/>
                          </a:solidFill>
                        </a:rPr>
                        <a:t>Money</a:t>
                      </a:r>
                      <a:endParaRPr sz="1400" u="none" cap="none" strike="noStrike">
                        <a:solidFill>
                          <a:srgbClr val="FF0000"/>
                        </a:solidFill>
                      </a:endParaRPr>
                    </a:p>
                  </a:txBody>
                  <a:tcPr marT="9525" marB="91425" marR="9525" marL="95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C9DAF8"/>
                    </a:solidFill>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solidFill>
                            <a:srgbClr val="FF0000"/>
                          </a:solidFill>
                        </a:rPr>
                        <a:t>Wage</a:t>
                      </a:r>
                      <a:endParaRPr sz="1400" u="none" cap="none" strike="noStrike"/>
                    </a:p>
                  </a:txBody>
                  <a:tcPr marT="9525" marB="91425" marR="9525" marL="95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C9DAF8"/>
                    </a:solidFill>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Promotion</a:t>
                      </a:r>
                      <a:endParaRPr sz="1400" u="none" cap="none" strike="noStrike"/>
                    </a:p>
                  </a:txBody>
                  <a:tcPr marT="9525" marB="91425" marR="9525" marL="95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C9DAF8"/>
                    </a:solidFill>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Bonus</a:t>
                      </a:r>
                      <a:endParaRPr sz="1400" u="none" cap="none" strike="noStrike"/>
                    </a:p>
                  </a:txBody>
                  <a:tcPr marT="9525" marB="91425" marR="9525" marL="95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C9DAF8"/>
                    </a:solidFill>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Fair</a:t>
                      </a:r>
                      <a:endParaRPr sz="1400" u="none" cap="none" strike="noStrike"/>
                    </a:p>
                  </a:txBody>
                  <a:tcPr marT="9525" marB="91425" marR="9525" marL="95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C9DAF8"/>
                    </a:solidFill>
                  </a:tcPr>
                </a:tc>
              </a:tr>
              <a:tr h="381000">
                <a:tc vMerge="1"/>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0.52</a:t>
                      </a:r>
                      <a:endParaRPr sz="1400" u="none" cap="none" strike="noStrike"/>
                    </a:p>
                  </a:txBody>
                  <a:tcPr marT="9525" marB="91425" marR="9525" marL="9525" anchor="ctr">
                    <a:lnL cap="flat" cmpd="sng" w="9525">
                      <a:solidFill>
                        <a:srgbClr val="9E9E9E"/>
                      </a:solidFill>
                      <a:prstDash val="solid"/>
                      <a:round/>
                      <a:headEnd len="sm" w="sm" type="none"/>
                      <a:tailEnd len="sm" w="sm" type="none"/>
                    </a:lnL>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0.41</a:t>
                      </a:r>
                      <a:endParaRPr sz="1400" u="none" cap="none" strike="noStrike"/>
                    </a:p>
                  </a:txBody>
                  <a:tcPr marT="9525" marB="91425" marR="9525" marL="9525" anchor="ct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0.34</a:t>
                      </a:r>
                      <a:endParaRPr sz="1400" u="none" cap="none" strike="noStrike"/>
                    </a:p>
                  </a:txBody>
                  <a:tcPr marT="9525" marB="91425" marR="9525" marL="9525" anchor="ct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solidFill>
                            <a:srgbClr val="FF0000"/>
                          </a:solidFill>
                        </a:rPr>
                        <a:t>-0.11</a:t>
                      </a:r>
                      <a:endParaRPr sz="1400" u="none" cap="none" strike="noStrike">
                        <a:solidFill>
                          <a:srgbClr val="FF0000"/>
                        </a:solidFill>
                      </a:endParaRPr>
                    </a:p>
                  </a:txBody>
                  <a:tcPr marT="9525" marB="91425" marR="9525" marL="9525" anchor="ct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solidFill>
                            <a:srgbClr val="FF0000"/>
                          </a:solidFill>
                        </a:rPr>
                        <a:t>-0.67</a:t>
                      </a:r>
                      <a:endParaRPr sz="1400" u="none" cap="none" strike="noStrike">
                        <a:solidFill>
                          <a:srgbClr val="FF0000"/>
                        </a:solidFill>
                      </a:endParaRPr>
                    </a:p>
                  </a:txBody>
                  <a:tcPr marT="9525" marB="91425" marR="9525" marL="9525" anchor="ct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0.22</a:t>
                      </a:r>
                      <a:endParaRPr sz="1400" u="none" cap="none" strike="noStrike"/>
                    </a:p>
                  </a:txBody>
                  <a:tcPr marT="9525" marB="91425" marR="9525" marL="9525" anchor="ct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0.57</a:t>
                      </a:r>
                      <a:endParaRPr sz="1400" u="none" cap="none" strike="noStrike"/>
                    </a:p>
                  </a:txBody>
                  <a:tcPr marT="9525" marB="91425" marR="9525" marL="9525" anchor="ct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0.19</a:t>
                      </a:r>
                      <a:endParaRPr sz="1400" u="none" cap="none" strike="noStrike"/>
                    </a:p>
                  </a:txBody>
                  <a:tcPr marT="9525" marB="91425" marR="9525" marL="9525" anchor="ct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1000">
                <a:tc rowSpan="2">
                  <a:txBody>
                    <a:bodyPr/>
                    <a:lstStyle/>
                    <a:p>
                      <a:pPr indent="0" lvl="0" marL="0" marR="0" rtl="0" algn="ctr">
                        <a:lnSpc>
                          <a:spcPct val="115000"/>
                        </a:lnSpc>
                        <a:spcBef>
                          <a:spcPts val="0"/>
                        </a:spcBef>
                        <a:spcAft>
                          <a:spcPts val="0"/>
                        </a:spcAft>
                        <a:buClr>
                          <a:srgbClr val="000000"/>
                        </a:buClr>
                        <a:buSzPts val="1400"/>
                        <a:buFont typeface="Arial"/>
                        <a:buNone/>
                      </a:pPr>
                      <a:r>
                        <a:rPr b="1" lang="en-US" sz="1400" u="none" cap="none" strike="noStrike"/>
                        <a:t>Culture</a:t>
                      </a:r>
                      <a:endParaRPr b="1" sz="1400" u="none" cap="none" strike="noStrike"/>
                    </a:p>
                  </a:txBody>
                  <a:tcPr marT="9525" marB="91425" marR="9525" marL="95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CFE2F3"/>
                    </a:solidFill>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Culture</a:t>
                      </a:r>
                      <a:endParaRPr sz="1400" u="none" cap="none" strike="noStrike"/>
                    </a:p>
                  </a:txBody>
                  <a:tcPr marT="9525" marB="91425" marR="9525" marL="95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C9DAF8"/>
                    </a:solidFill>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Manager</a:t>
                      </a:r>
                      <a:endParaRPr sz="1400" u="none" cap="none" strike="noStrike"/>
                    </a:p>
                  </a:txBody>
                  <a:tcPr marT="9525" marB="91425" marR="9525" marL="95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C9DAF8"/>
                    </a:solidFill>
                  </a:tcPr>
                </a:tc>
                <a:tc>
                  <a:txBody>
                    <a:bodyPr/>
                    <a:lstStyle/>
                    <a:p>
                      <a:pPr indent="0" lvl="0" marL="0" marR="0" rtl="0" algn="ctr">
                        <a:lnSpc>
                          <a:spcPct val="115000"/>
                        </a:lnSpc>
                        <a:spcBef>
                          <a:spcPts val="0"/>
                        </a:spcBef>
                        <a:spcAft>
                          <a:spcPts val="0"/>
                        </a:spcAft>
                        <a:buClr>
                          <a:srgbClr val="000000"/>
                        </a:buClr>
                        <a:buSzPts val="1400"/>
                        <a:buFont typeface="Arial"/>
                        <a:buNone/>
                      </a:pPr>
                      <a:r>
                        <a:rPr lang="en-US">
                          <a:solidFill>
                            <a:schemeClr val="accent6"/>
                          </a:solidFill>
                        </a:rPr>
                        <a:t>Collaboration</a:t>
                      </a:r>
                      <a:endParaRPr>
                        <a:solidFill>
                          <a:schemeClr val="accent6"/>
                        </a:solidFill>
                      </a:endParaRPr>
                    </a:p>
                  </a:txBody>
                  <a:tcPr marT="9525" marB="91425" marR="9525" marL="95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C9DAF8"/>
                    </a:solidFill>
                  </a:tcPr>
                </a:tc>
                <a:tc>
                  <a:txBody>
                    <a:bodyPr/>
                    <a:lstStyle/>
                    <a:p>
                      <a:pPr indent="0" lvl="0" marL="0" marR="0" rtl="0" algn="ctr">
                        <a:lnSpc>
                          <a:spcPct val="115000"/>
                        </a:lnSpc>
                        <a:spcBef>
                          <a:spcPts val="0"/>
                        </a:spcBef>
                        <a:spcAft>
                          <a:spcPts val="0"/>
                        </a:spcAft>
                        <a:buClr>
                          <a:srgbClr val="000000"/>
                        </a:buClr>
                        <a:buSzPts val="1400"/>
                        <a:buFont typeface="Arial"/>
                        <a:buNone/>
                      </a:pPr>
                      <a:r>
                        <a:rPr lang="en-US">
                          <a:solidFill>
                            <a:schemeClr val="accent6"/>
                          </a:solidFill>
                        </a:rPr>
                        <a:t>Support</a:t>
                      </a:r>
                      <a:endParaRPr>
                        <a:solidFill>
                          <a:schemeClr val="accent6"/>
                        </a:solidFill>
                      </a:endParaRPr>
                    </a:p>
                  </a:txBody>
                  <a:tcPr marT="9525" marB="91425" marR="9525" marL="95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C9DAF8"/>
                    </a:solidFill>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Plan</a:t>
                      </a:r>
                      <a:endParaRPr sz="1400" u="none" cap="none" strike="noStrike"/>
                    </a:p>
                  </a:txBody>
                  <a:tcPr marT="9525" marB="91425" marR="9525" marL="95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C9DAF8"/>
                    </a:solidFill>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Team</a:t>
                      </a:r>
                      <a:endParaRPr sz="1400" u="none" cap="none" strike="noStrike"/>
                    </a:p>
                  </a:txBody>
                  <a:tcPr marT="9525" marB="91425" marR="9525" marL="95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C9DAF8"/>
                    </a:solidFill>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Trust</a:t>
                      </a:r>
                      <a:endParaRPr sz="1400" u="none" cap="none" strike="noStrike"/>
                    </a:p>
                  </a:txBody>
                  <a:tcPr marT="9525" marB="91425" marR="9525" marL="95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C9DAF8"/>
                    </a:solidFill>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Responsibility</a:t>
                      </a:r>
                      <a:endParaRPr sz="1400" u="none" cap="none" strike="noStrike"/>
                    </a:p>
                  </a:txBody>
                  <a:tcPr marT="9525" marB="91425" marR="9525" marL="95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C9DAF8"/>
                    </a:solidFill>
                  </a:tcPr>
                </a:tc>
              </a:tr>
              <a:tr h="381000">
                <a:tc vMerge="1"/>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0.39</a:t>
                      </a:r>
                      <a:endParaRPr sz="1400" u="none" cap="none" strike="noStrike"/>
                    </a:p>
                  </a:txBody>
                  <a:tcPr marT="9525" marB="91425" marR="9525" marL="9525" anchor="ctr">
                    <a:lnL cap="flat" cmpd="sng" w="9525">
                      <a:solidFill>
                        <a:srgbClr val="9E9E9E"/>
                      </a:solidFill>
                      <a:prstDash val="solid"/>
                      <a:round/>
                      <a:headEnd len="sm" w="sm" type="none"/>
                      <a:tailEnd len="sm" w="sm" type="none"/>
                    </a:lnL>
                    <a:lnT cap="flat" cmpd="sng" w="9525">
                      <a:solidFill>
                        <a:srgbClr val="9E9E9E"/>
                      </a:solidFill>
                      <a:prstDash val="solid"/>
                      <a:round/>
                      <a:headEnd len="sm" w="sm" type="none"/>
                      <a:tailEnd len="sm" w="sm" type="none"/>
                    </a:lnT>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0.35</a:t>
                      </a:r>
                      <a:endParaRPr sz="1400" u="none" cap="none" strike="noStrike"/>
                    </a:p>
                  </a:txBody>
                  <a:tcPr marT="9525" marB="91425" marR="9525" marL="9525" anchor="ctr">
                    <a:lnT cap="flat" cmpd="sng" w="9525">
                      <a:solidFill>
                        <a:srgbClr val="9E9E9E"/>
                      </a:solidFill>
                      <a:prstDash val="solid"/>
                      <a:round/>
                      <a:headEnd len="sm" w="sm" type="none"/>
                      <a:tailEnd len="sm" w="sm" type="none"/>
                    </a:lnT>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solidFill>
                            <a:schemeClr val="accent6"/>
                          </a:solidFill>
                        </a:rPr>
                        <a:t>0.70</a:t>
                      </a:r>
                      <a:endParaRPr sz="1400" u="none" cap="none" strike="noStrike">
                        <a:solidFill>
                          <a:schemeClr val="accent6"/>
                        </a:solidFill>
                      </a:endParaRPr>
                    </a:p>
                  </a:txBody>
                  <a:tcPr marT="9525" marB="91425" marR="9525" marL="9525" anchor="ctr">
                    <a:lnT cap="flat" cmpd="sng" w="9525">
                      <a:solidFill>
                        <a:srgbClr val="9E9E9E"/>
                      </a:solidFill>
                      <a:prstDash val="solid"/>
                      <a:round/>
                      <a:headEnd len="sm" w="sm" type="none"/>
                      <a:tailEnd len="sm" w="sm" type="none"/>
                    </a:lnT>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solidFill>
                            <a:schemeClr val="accent6"/>
                          </a:solidFill>
                        </a:rPr>
                        <a:t>0.74</a:t>
                      </a:r>
                      <a:endParaRPr sz="1400" u="none" cap="none" strike="noStrike">
                        <a:solidFill>
                          <a:schemeClr val="accent6"/>
                        </a:solidFill>
                      </a:endParaRPr>
                    </a:p>
                  </a:txBody>
                  <a:tcPr marT="9525" marB="91425" marR="9525" marL="9525" anchor="ctr">
                    <a:lnT cap="flat" cmpd="sng" w="9525">
                      <a:solidFill>
                        <a:srgbClr val="9E9E9E"/>
                      </a:solidFill>
                      <a:prstDash val="solid"/>
                      <a:round/>
                      <a:headEnd len="sm" w="sm" type="none"/>
                      <a:tailEnd len="sm" w="sm" type="none"/>
                    </a:lnT>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0.14</a:t>
                      </a:r>
                      <a:endParaRPr sz="1400" u="none" cap="none" strike="noStrike"/>
                    </a:p>
                  </a:txBody>
                  <a:tcPr marT="9525" marB="91425" marR="9525" marL="9525" anchor="ctr">
                    <a:lnT cap="flat" cmpd="sng" w="9525">
                      <a:solidFill>
                        <a:srgbClr val="9E9E9E"/>
                      </a:solidFill>
                      <a:prstDash val="solid"/>
                      <a:round/>
                      <a:headEnd len="sm" w="sm" type="none"/>
                      <a:tailEnd len="sm" w="sm" type="none"/>
                    </a:lnT>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0.34</a:t>
                      </a:r>
                      <a:endParaRPr sz="1400" u="none" cap="none" strike="noStrike"/>
                    </a:p>
                  </a:txBody>
                  <a:tcPr marT="9525" marB="91425" marR="9525" marL="9525" anchor="ctr">
                    <a:lnT cap="flat" cmpd="sng" w="9525">
                      <a:solidFill>
                        <a:srgbClr val="9E9E9E"/>
                      </a:solidFill>
                      <a:prstDash val="solid"/>
                      <a:round/>
                      <a:headEnd len="sm" w="sm" type="none"/>
                      <a:tailEnd len="sm" w="sm" type="none"/>
                    </a:lnT>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0.42</a:t>
                      </a:r>
                      <a:endParaRPr sz="1400" u="none" cap="none" strike="noStrike"/>
                    </a:p>
                  </a:txBody>
                  <a:tcPr marT="9525" marB="91425" marR="9525" marL="9525" anchor="ctr">
                    <a:lnT cap="flat" cmpd="sng" w="9525">
                      <a:solidFill>
                        <a:srgbClr val="9E9E9E"/>
                      </a:solidFill>
                      <a:prstDash val="solid"/>
                      <a:round/>
                      <a:headEnd len="sm" w="sm" type="none"/>
                      <a:tailEnd len="sm" w="sm" type="none"/>
                    </a:lnT>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0.69</a:t>
                      </a:r>
                      <a:endParaRPr sz="1400" u="none" cap="none" strike="noStrike"/>
                    </a:p>
                  </a:txBody>
                  <a:tcPr marT="9525" marB="91425" marR="9525" marL="9525" anchor="ctr">
                    <a:lnT cap="flat" cmpd="sng" w="9525">
                      <a:solidFill>
                        <a:srgbClr val="9E9E9E"/>
                      </a:solidFill>
                      <a:prstDash val="solid"/>
                      <a:round/>
                      <a:headEnd len="sm" w="sm" type="none"/>
                      <a:tailEnd len="sm" w="sm" type="none"/>
                    </a:lnT>
                  </a:tcPr>
                </a:tc>
              </a:tr>
              <a:tr h="381000">
                <a:tc rowSpan="2">
                  <a:txBody>
                    <a:bodyPr/>
                    <a:lstStyle/>
                    <a:p>
                      <a:pPr indent="0" lvl="0" marL="0" marR="0" rtl="0" algn="ctr">
                        <a:lnSpc>
                          <a:spcPct val="115000"/>
                        </a:lnSpc>
                        <a:spcBef>
                          <a:spcPts val="0"/>
                        </a:spcBef>
                        <a:spcAft>
                          <a:spcPts val="0"/>
                        </a:spcAft>
                        <a:buClr>
                          <a:srgbClr val="000000"/>
                        </a:buClr>
                        <a:buSzPts val="1400"/>
                        <a:buFont typeface="Arial"/>
                        <a:buNone/>
                      </a:pPr>
                      <a:r>
                        <a:rPr b="1" lang="en-US" sz="1400" u="none" cap="none" strike="noStrike"/>
                        <a:t>Environment</a:t>
                      </a:r>
                      <a:endParaRPr b="1" sz="1400" u="none" cap="none" strike="noStrike"/>
                    </a:p>
                  </a:txBody>
                  <a:tcPr marT="9525" marB="91425" marR="9525" marL="95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CFE2F3"/>
                    </a:solidFill>
                  </a:tcPr>
                </a:tc>
                <a:tc>
                  <a:txBody>
                    <a:bodyPr/>
                    <a:lstStyle/>
                    <a:p>
                      <a:pPr indent="0" lvl="0" marL="0" marR="0" rtl="0" algn="ctr">
                        <a:lnSpc>
                          <a:spcPct val="115000"/>
                        </a:lnSpc>
                        <a:spcBef>
                          <a:spcPts val="0"/>
                        </a:spcBef>
                        <a:spcAft>
                          <a:spcPts val="0"/>
                        </a:spcAft>
                        <a:buClr>
                          <a:srgbClr val="000000"/>
                        </a:buClr>
                        <a:buSzPts val="1400"/>
                        <a:buFont typeface="Arial"/>
                        <a:buNone/>
                      </a:pPr>
                      <a:r>
                        <a:rPr lang="en-US"/>
                        <a:t>B</a:t>
                      </a:r>
                      <a:r>
                        <a:rPr lang="en-US" sz="1400" u="none" cap="none" strike="noStrike"/>
                        <a:t>alance</a:t>
                      </a:r>
                      <a:endParaRPr sz="1400" u="none" cap="none" strike="noStrike"/>
                    </a:p>
                  </a:txBody>
                  <a:tcPr marT="9525" marB="91425" marR="9525" marL="9525" anchor="ctr">
                    <a:lnL cap="flat" cmpd="sng" w="9525">
                      <a:solidFill>
                        <a:srgbClr val="9E9E9E"/>
                      </a:solidFill>
                      <a:prstDash val="solid"/>
                      <a:round/>
                      <a:headEnd len="sm" w="sm" type="none"/>
                      <a:tailEnd len="sm" w="sm" type="none"/>
                    </a:lnL>
                    <a:solidFill>
                      <a:srgbClr val="C9DAF8"/>
                    </a:solidFill>
                  </a:tcPr>
                </a:tc>
                <a:tc>
                  <a:txBody>
                    <a:bodyPr/>
                    <a:lstStyle/>
                    <a:p>
                      <a:pPr indent="0" lvl="0" marL="0" marR="0" rtl="0" algn="ctr">
                        <a:lnSpc>
                          <a:spcPct val="115000"/>
                        </a:lnSpc>
                        <a:spcBef>
                          <a:spcPts val="0"/>
                        </a:spcBef>
                        <a:spcAft>
                          <a:spcPts val="0"/>
                        </a:spcAft>
                        <a:buClr>
                          <a:srgbClr val="000000"/>
                        </a:buClr>
                        <a:buSzPts val="1400"/>
                        <a:buFont typeface="Arial"/>
                        <a:buNone/>
                      </a:pPr>
                      <a:r>
                        <a:rPr lang="en-US"/>
                        <a:t>M</a:t>
                      </a:r>
                      <a:r>
                        <a:rPr lang="en-US" sz="1400" u="none" cap="none" strike="noStrike"/>
                        <a:t>anagement</a:t>
                      </a:r>
                      <a:endParaRPr sz="1400" u="none" cap="none" strike="noStrike"/>
                    </a:p>
                  </a:txBody>
                  <a:tcPr marT="9525" marB="91425" marR="9525" marL="9525" anchor="ctr">
                    <a:solidFill>
                      <a:srgbClr val="C9DAF8"/>
                    </a:solidFill>
                  </a:tcPr>
                </a:tc>
                <a:tc>
                  <a:txBody>
                    <a:bodyPr/>
                    <a:lstStyle/>
                    <a:p>
                      <a:pPr indent="0" lvl="0" marL="0" marR="0" rtl="0" algn="ctr">
                        <a:lnSpc>
                          <a:spcPct val="115000"/>
                        </a:lnSpc>
                        <a:spcBef>
                          <a:spcPts val="0"/>
                        </a:spcBef>
                        <a:spcAft>
                          <a:spcPts val="0"/>
                        </a:spcAft>
                        <a:buClr>
                          <a:srgbClr val="000000"/>
                        </a:buClr>
                        <a:buSzPts val="1400"/>
                        <a:buFont typeface="Arial"/>
                        <a:buNone/>
                      </a:pPr>
                      <a:r>
                        <a:rPr lang="en-US"/>
                        <a:t>G</a:t>
                      </a:r>
                      <a:r>
                        <a:rPr lang="en-US" sz="1400" u="none" cap="none" strike="noStrike"/>
                        <a:t>lobal</a:t>
                      </a:r>
                      <a:endParaRPr sz="1400" u="none" cap="none" strike="noStrike"/>
                    </a:p>
                  </a:txBody>
                  <a:tcPr marT="9525" marB="91425" marR="9525" marL="9525" anchor="ctr">
                    <a:solidFill>
                      <a:srgbClr val="C9DAF8"/>
                    </a:solidFill>
                  </a:tcPr>
                </a:tc>
                <a:tc>
                  <a:txBody>
                    <a:bodyPr/>
                    <a:lstStyle/>
                    <a:p>
                      <a:pPr indent="0" lvl="0" marL="0" marR="0" rtl="0" algn="ctr">
                        <a:lnSpc>
                          <a:spcPct val="115000"/>
                        </a:lnSpc>
                        <a:spcBef>
                          <a:spcPts val="0"/>
                        </a:spcBef>
                        <a:spcAft>
                          <a:spcPts val="0"/>
                        </a:spcAft>
                        <a:buClr>
                          <a:srgbClr val="000000"/>
                        </a:buClr>
                        <a:buSzPts val="1400"/>
                        <a:buFont typeface="Arial"/>
                        <a:buNone/>
                      </a:pPr>
                      <a:r>
                        <a:rPr lang="en-US"/>
                        <a:t>T</a:t>
                      </a:r>
                      <a:r>
                        <a:rPr lang="en-US" sz="1400" u="none" cap="none" strike="noStrike"/>
                        <a:t>eam</a:t>
                      </a:r>
                      <a:endParaRPr sz="1400" u="none" cap="none" strike="noStrike"/>
                    </a:p>
                  </a:txBody>
                  <a:tcPr marT="9525" marB="91425" marR="9525" marL="9525" anchor="ctr">
                    <a:solidFill>
                      <a:srgbClr val="C9DAF8"/>
                    </a:solidFill>
                  </a:tcPr>
                </a:tc>
                <a:tc>
                  <a:txBody>
                    <a:bodyPr/>
                    <a:lstStyle/>
                    <a:p>
                      <a:pPr indent="0" lvl="0" marL="0" marR="0" rtl="0" algn="ctr">
                        <a:lnSpc>
                          <a:spcPct val="115000"/>
                        </a:lnSpc>
                        <a:spcBef>
                          <a:spcPts val="0"/>
                        </a:spcBef>
                        <a:spcAft>
                          <a:spcPts val="0"/>
                        </a:spcAft>
                        <a:buClr>
                          <a:srgbClr val="000000"/>
                        </a:buClr>
                        <a:buSzPts val="1400"/>
                        <a:buFont typeface="Arial"/>
                        <a:buNone/>
                      </a:pPr>
                      <a:r>
                        <a:rPr lang="en-US"/>
                        <a:t>T</a:t>
                      </a:r>
                      <a:r>
                        <a:rPr lang="en-US" sz="1400" u="none" cap="none" strike="noStrike"/>
                        <a:t>raining</a:t>
                      </a:r>
                      <a:endParaRPr sz="1400" u="none" cap="none" strike="noStrike"/>
                    </a:p>
                  </a:txBody>
                  <a:tcPr marT="9525" marB="91425" marR="9525" marL="9525" anchor="ctr">
                    <a:solidFill>
                      <a:srgbClr val="C9DAF8"/>
                    </a:solidFill>
                  </a:tcPr>
                </a:tc>
                <a:tc>
                  <a:txBody>
                    <a:bodyPr/>
                    <a:lstStyle/>
                    <a:p>
                      <a:pPr indent="0" lvl="0" marL="0" marR="0" rtl="0" algn="ctr">
                        <a:lnSpc>
                          <a:spcPct val="115000"/>
                        </a:lnSpc>
                        <a:spcBef>
                          <a:spcPts val="0"/>
                        </a:spcBef>
                        <a:spcAft>
                          <a:spcPts val="0"/>
                        </a:spcAft>
                        <a:buClr>
                          <a:srgbClr val="000000"/>
                        </a:buClr>
                        <a:buSzPts val="1400"/>
                        <a:buFont typeface="Arial"/>
                        <a:buNone/>
                      </a:pPr>
                      <a:r>
                        <a:rPr lang="en-US">
                          <a:solidFill>
                            <a:schemeClr val="accent6"/>
                          </a:solidFill>
                        </a:rPr>
                        <a:t>F</a:t>
                      </a:r>
                      <a:r>
                        <a:rPr lang="en-US" sz="1400" u="none" cap="none" strike="noStrike">
                          <a:solidFill>
                            <a:schemeClr val="accent6"/>
                          </a:solidFill>
                        </a:rPr>
                        <a:t>lexible</a:t>
                      </a:r>
                      <a:endParaRPr sz="1400" u="none" cap="none" strike="noStrike">
                        <a:solidFill>
                          <a:schemeClr val="accent6"/>
                        </a:solidFill>
                      </a:endParaRPr>
                    </a:p>
                  </a:txBody>
                  <a:tcPr marT="9525" marB="91425" marR="9525" marL="9525" anchor="ctr">
                    <a:solidFill>
                      <a:srgbClr val="C9DAF8"/>
                    </a:solidFill>
                  </a:tcPr>
                </a:tc>
                <a:tc>
                  <a:txBody>
                    <a:bodyPr/>
                    <a:lstStyle/>
                    <a:p>
                      <a:pPr indent="0" lvl="0" marL="0" marR="0" rtl="0" algn="ctr">
                        <a:lnSpc>
                          <a:spcPct val="115000"/>
                        </a:lnSpc>
                        <a:spcBef>
                          <a:spcPts val="0"/>
                        </a:spcBef>
                        <a:spcAft>
                          <a:spcPts val="0"/>
                        </a:spcAft>
                        <a:buClr>
                          <a:srgbClr val="000000"/>
                        </a:buClr>
                        <a:buSzPts val="1400"/>
                        <a:buFont typeface="Arial"/>
                        <a:buNone/>
                      </a:pPr>
                      <a:r>
                        <a:rPr lang="en-US"/>
                        <a:t>H</a:t>
                      </a:r>
                      <a:r>
                        <a:rPr lang="en-US" sz="1400" u="none" cap="none" strike="noStrike"/>
                        <a:t>ealth</a:t>
                      </a:r>
                      <a:endParaRPr sz="1400" u="none" cap="none" strike="noStrike"/>
                    </a:p>
                  </a:txBody>
                  <a:tcPr marT="9525" marB="91425" marR="9525" marL="9525" anchor="ctr">
                    <a:solidFill>
                      <a:srgbClr val="C9DAF8"/>
                    </a:solidFill>
                  </a:tcPr>
                </a:tc>
                <a:tc>
                  <a:txBody>
                    <a:bodyPr/>
                    <a:lstStyle/>
                    <a:p>
                      <a:pPr indent="0" lvl="0" marL="0" marR="0" rtl="0" algn="ctr">
                        <a:lnSpc>
                          <a:spcPct val="115000"/>
                        </a:lnSpc>
                        <a:spcBef>
                          <a:spcPts val="0"/>
                        </a:spcBef>
                        <a:spcAft>
                          <a:spcPts val="0"/>
                        </a:spcAft>
                        <a:buClr>
                          <a:srgbClr val="000000"/>
                        </a:buClr>
                        <a:buSzPts val="1400"/>
                        <a:buFont typeface="Arial"/>
                        <a:buNone/>
                      </a:pPr>
                      <a:r>
                        <a:rPr lang="en-US"/>
                        <a:t>V</a:t>
                      </a:r>
                      <a:r>
                        <a:rPr lang="en-US" sz="1400" u="none" cap="none" strike="noStrike"/>
                        <a:t>acation</a:t>
                      </a:r>
                      <a:endParaRPr sz="1400" u="none" cap="none" strike="noStrike"/>
                    </a:p>
                  </a:txBody>
                  <a:tcPr marT="9525" marB="91425" marR="9525" marL="9525" anchor="ctr">
                    <a:solidFill>
                      <a:srgbClr val="C9DAF8"/>
                    </a:solidFill>
                  </a:tcPr>
                </a:tc>
              </a:tr>
              <a:tr h="381000">
                <a:tc vMerge="1"/>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0.30</a:t>
                      </a:r>
                      <a:endParaRPr sz="1400" u="none" cap="none" strike="noStrike"/>
                    </a:p>
                  </a:txBody>
                  <a:tcPr marT="9525" marB="91425" marR="9525" marL="9525" anchor="ctr">
                    <a:lnL cap="flat" cmpd="sng" w="9525">
                      <a:solidFill>
                        <a:srgbClr val="9E9E9E"/>
                      </a:solidFill>
                      <a:prstDash val="solid"/>
                      <a:round/>
                      <a:headEnd len="sm" w="sm" type="none"/>
                      <a:tailEnd len="sm" w="sm" type="none"/>
                    </a:lnL>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0.15</a:t>
                      </a:r>
                      <a:endParaRPr sz="1400" u="none" cap="none" strike="noStrike"/>
                    </a:p>
                  </a:txBody>
                  <a:tcPr marT="9525" marB="91425" marR="9525" marL="9525" anchor="ct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0.37</a:t>
                      </a:r>
                      <a:endParaRPr sz="1400" u="none" cap="none" strike="noStrike"/>
                    </a:p>
                  </a:txBody>
                  <a:tcPr marT="9525" marB="91425" marR="9525" marL="9525" anchor="ct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0.34</a:t>
                      </a:r>
                      <a:endParaRPr sz="1400" u="none" cap="none" strike="noStrike"/>
                    </a:p>
                  </a:txBody>
                  <a:tcPr marT="9525" marB="91425" marR="9525" marL="9525" anchor="ct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0.43</a:t>
                      </a:r>
                      <a:endParaRPr sz="1400" u="none" cap="none" strike="noStrike"/>
                    </a:p>
                  </a:txBody>
                  <a:tcPr marT="9525" marB="91425" marR="9525" marL="9525" anchor="ct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solidFill>
                            <a:schemeClr val="accent6"/>
                          </a:solidFill>
                        </a:rPr>
                        <a:t>0.78</a:t>
                      </a:r>
                      <a:endParaRPr sz="1400" u="none" cap="none" strike="noStrike">
                        <a:solidFill>
                          <a:schemeClr val="accent6"/>
                        </a:solidFill>
                      </a:endParaRPr>
                    </a:p>
                  </a:txBody>
                  <a:tcPr marT="9525" marB="91425" marR="9525" marL="9525" anchor="ct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0.65</a:t>
                      </a:r>
                      <a:endParaRPr sz="1400" u="none" cap="none" strike="noStrike"/>
                    </a:p>
                  </a:txBody>
                  <a:tcPr marT="9525" marB="91425" marR="9525" marL="9525" anchor="ct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0.54</a:t>
                      </a:r>
                      <a:endParaRPr sz="1400" u="none" cap="none" strike="noStrike"/>
                    </a:p>
                  </a:txBody>
                  <a:tcPr marT="9525" marB="91425" marR="9525" marL="9525" anchor="ctr"/>
                </a:tc>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2" name="Shape 202"/>
        <p:cNvGrpSpPr/>
        <p:nvPr/>
      </p:nvGrpSpPr>
      <p:grpSpPr>
        <a:xfrm>
          <a:off x="0" y="0"/>
          <a:ext cx="0" cy="0"/>
          <a:chOff x="0" y="0"/>
          <a:chExt cx="0" cy="0"/>
        </a:xfrm>
      </p:grpSpPr>
      <p:sp>
        <p:nvSpPr>
          <p:cNvPr id="203" name="Google Shape;203;p7"/>
          <p:cNvSpPr txBox="1"/>
          <p:nvPr>
            <p:ph type="title"/>
          </p:nvPr>
        </p:nvSpPr>
        <p:spPr>
          <a:xfrm>
            <a:off x="548783" y="403624"/>
            <a:ext cx="11076300" cy="521100"/>
          </a:xfrm>
          <a:prstGeom prst="rect">
            <a:avLst/>
          </a:prstGeom>
          <a:noFill/>
          <a:ln>
            <a:noFill/>
          </a:ln>
        </p:spPr>
        <p:txBody>
          <a:bodyPr anchorCtr="0" anchor="t" bIns="0" lIns="0" spcFirstLastPara="1" rIns="0" wrap="square" tIns="0">
            <a:noAutofit/>
          </a:bodyPr>
          <a:lstStyle/>
          <a:p>
            <a:pPr indent="0" lvl="0" marL="0" rtl="0" algn="ctr">
              <a:lnSpc>
                <a:spcPct val="88888"/>
              </a:lnSpc>
              <a:spcBef>
                <a:spcPts val="0"/>
              </a:spcBef>
              <a:spcAft>
                <a:spcPts val="0"/>
              </a:spcAft>
              <a:buClr>
                <a:schemeClr val="dk1"/>
              </a:buClr>
              <a:buSzPts val="3600"/>
              <a:buFont typeface="Gill Sans"/>
              <a:buNone/>
            </a:pPr>
            <a:r>
              <a:rPr lang="en-US" sz="3600">
                <a:latin typeface="Gill Sans"/>
                <a:ea typeface="Gill Sans"/>
                <a:cs typeface="Gill Sans"/>
                <a:sym typeface="Gill Sans"/>
              </a:rPr>
              <a:t>Sentiment</a:t>
            </a:r>
            <a:r>
              <a:rPr lang="en-US"/>
              <a:t> Analysis - Apple</a:t>
            </a:r>
            <a:endParaRPr/>
          </a:p>
        </p:txBody>
      </p:sp>
      <p:sp>
        <p:nvSpPr>
          <p:cNvPr id="204" name="Google Shape;204;p7"/>
          <p:cNvSpPr txBox="1"/>
          <p:nvPr>
            <p:ph idx="12" type="sldNum"/>
          </p:nvPr>
        </p:nvSpPr>
        <p:spPr>
          <a:xfrm>
            <a:off x="11752974" y="6473952"/>
            <a:ext cx="438900" cy="1554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SzPts val="1000"/>
              <a:buNone/>
            </a:pPr>
            <a:fld id="{00000000-1234-1234-1234-123412341234}" type="slidenum">
              <a:rPr lang="en-US"/>
              <a:t>‹#›</a:t>
            </a:fld>
            <a:endParaRPr/>
          </a:p>
        </p:txBody>
      </p:sp>
      <p:graphicFrame>
        <p:nvGraphicFramePr>
          <p:cNvPr id="205" name="Google Shape;205;p7"/>
          <p:cNvGraphicFramePr/>
          <p:nvPr/>
        </p:nvGraphicFramePr>
        <p:xfrm>
          <a:off x="427588" y="1524000"/>
          <a:ext cx="3000000" cy="3000000"/>
        </p:xfrm>
        <a:graphic>
          <a:graphicData uri="http://schemas.openxmlformats.org/drawingml/2006/table">
            <a:tbl>
              <a:tblPr>
                <a:noFill/>
                <a:tableStyleId>{F6F3E1F7-AA6D-4C3B-BC61-E8AE995E9F24}</a:tableStyleId>
              </a:tblPr>
              <a:tblGrid>
                <a:gridCol w="1473075"/>
                <a:gridCol w="1230700"/>
                <a:gridCol w="1230700"/>
                <a:gridCol w="1230700"/>
                <a:gridCol w="1230700"/>
                <a:gridCol w="1230700"/>
                <a:gridCol w="1230700"/>
                <a:gridCol w="1230700"/>
                <a:gridCol w="1230700"/>
              </a:tblGrid>
              <a:tr h="381000">
                <a:tc rowSpan="2">
                  <a:txBody>
                    <a:bodyPr/>
                    <a:lstStyle/>
                    <a:p>
                      <a:pPr indent="0" lvl="0" marL="0" marR="0" rtl="0" algn="ctr">
                        <a:lnSpc>
                          <a:spcPct val="115000"/>
                        </a:lnSpc>
                        <a:spcBef>
                          <a:spcPts val="0"/>
                        </a:spcBef>
                        <a:spcAft>
                          <a:spcPts val="0"/>
                        </a:spcAft>
                        <a:buClr>
                          <a:srgbClr val="000000"/>
                        </a:buClr>
                        <a:buSzPts val="1400"/>
                        <a:buFont typeface="Arial"/>
                        <a:buNone/>
                      </a:pPr>
                      <a:r>
                        <a:rPr b="1" lang="en-US" sz="1400" u="none" cap="none" strike="noStrike"/>
                        <a:t>Career</a:t>
                      </a:r>
                      <a:endParaRPr b="1" sz="1400" u="none" cap="none" strike="noStrike"/>
                    </a:p>
                  </a:txBody>
                  <a:tcPr marT="9525" marB="91425" marR="9525" marL="9525" anchor="ctr">
                    <a:solidFill>
                      <a:srgbClr val="CFE2F3"/>
                    </a:solidFill>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Career</a:t>
                      </a:r>
                      <a:endParaRPr sz="1400" u="none" cap="none" strike="noStrike"/>
                    </a:p>
                  </a:txBody>
                  <a:tcPr marT="9525" marB="91425" marR="9525" marL="9525" anchor="ctr">
                    <a:solidFill>
                      <a:srgbClr val="C9DAF8"/>
                    </a:solidFill>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Position </a:t>
                      </a:r>
                      <a:endParaRPr sz="1400" u="none" cap="none" strike="noStrike"/>
                    </a:p>
                  </a:txBody>
                  <a:tcPr marT="9525" marB="91425" marR="9525" marL="9525" anchor="ctr">
                    <a:solidFill>
                      <a:srgbClr val="C9DAF8"/>
                    </a:solidFill>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Stability</a:t>
                      </a:r>
                      <a:endParaRPr sz="1400" u="none" cap="none" strike="noStrike"/>
                    </a:p>
                  </a:txBody>
                  <a:tcPr marT="9525" marB="91425" marR="9525" marL="9525" anchor="ctr">
                    <a:solidFill>
                      <a:srgbClr val="C9DAF8"/>
                    </a:solidFill>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Development</a:t>
                      </a:r>
                      <a:endParaRPr sz="1400" u="none" cap="none" strike="noStrike"/>
                    </a:p>
                  </a:txBody>
                  <a:tcPr marT="9525" marB="91425" marR="9525" marL="9525" anchor="ctr">
                    <a:solidFill>
                      <a:srgbClr val="C9DAF8"/>
                    </a:solidFill>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Growth</a:t>
                      </a:r>
                      <a:endParaRPr sz="1400" u="none" cap="none" strike="noStrike"/>
                    </a:p>
                  </a:txBody>
                  <a:tcPr marT="9525" marB="91425" marR="9525" marL="9525" anchor="ctr">
                    <a:solidFill>
                      <a:srgbClr val="C9DAF8"/>
                    </a:solidFill>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Train</a:t>
                      </a:r>
                      <a:endParaRPr sz="1400" u="none" cap="none" strike="noStrike"/>
                    </a:p>
                  </a:txBody>
                  <a:tcPr marT="9525" marB="91425" marR="9525" marL="9525" anchor="ctr">
                    <a:solidFill>
                      <a:srgbClr val="C9DAF8"/>
                    </a:solidFill>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Consult</a:t>
                      </a:r>
                      <a:endParaRPr sz="1400" u="none" cap="none" strike="noStrike"/>
                    </a:p>
                  </a:txBody>
                  <a:tcPr marT="9525" marB="91425" marR="9525" marL="9525" anchor="ctr">
                    <a:solidFill>
                      <a:srgbClr val="C9DAF8"/>
                    </a:solidFill>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Feedback</a:t>
                      </a:r>
                      <a:endParaRPr sz="1400" u="none" cap="none" strike="noStrike"/>
                    </a:p>
                  </a:txBody>
                  <a:tcPr marT="9525" marB="91425" marR="9525" marL="9525" anchor="ctr">
                    <a:solidFill>
                      <a:srgbClr val="C9DAF8"/>
                    </a:solidFill>
                  </a:tcPr>
                </a:tc>
              </a:tr>
              <a:tr h="381000">
                <a:tc vMerge="1"/>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0.26</a:t>
                      </a:r>
                      <a:endParaRPr sz="1400" u="none" cap="none" strike="noStrike"/>
                    </a:p>
                  </a:txBody>
                  <a:tcPr marT="9525" marB="91425" marR="9525" marL="9525" anchor="ct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0.13</a:t>
                      </a:r>
                      <a:endParaRPr sz="1400" u="none" cap="none" strike="noStrike"/>
                    </a:p>
                  </a:txBody>
                  <a:tcPr marT="9525" marB="91425" marR="9525" marL="9525" anchor="ct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0.52</a:t>
                      </a:r>
                      <a:endParaRPr sz="1400" u="none" cap="none" strike="noStrike"/>
                    </a:p>
                  </a:txBody>
                  <a:tcPr marT="9525" marB="91425" marR="9525" marL="9525" anchor="ct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0.40</a:t>
                      </a:r>
                      <a:endParaRPr sz="1400" u="none" cap="none" strike="noStrike"/>
                    </a:p>
                  </a:txBody>
                  <a:tcPr marT="9525" marB="91425" marR="9525" marL="9525" anchor="ct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0.41</a:t>
                      </a:r>
                      <a:endParaRPr sz="1400" u="none" cap="none" strike="noStrike"/>
                    </a:p>
                  </a:txBody>
                  <a:tcPr marT="9525" marB="91425" marR="9525" marL="9525" anchor="ct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0.42</a:t>
                      </a:r>
                      <a:endParaRPr sz="1400" u="none" cap="none" strike="noStrike"/>
                    </a:p>
                  </a:txBody>
                  <a:tcPr marT="9525" marB="91425" marR="9525" marL="9525" anchor="ct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0.12</a:t>
                      </a:r>
                      <a:endParaRPr sz="1400" u="none" cap="none" strike="noStrike"/>
                    </a:p>
                  </a:txBody>
                  <a:tcPr marT="9525" marB="91425" marR="9525" marL="9525" anchor="ct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0.38</a:t>
                      </a:r>
                      <a:endParaRPr sz="1400" u="none" cap="none" strike="noStrike"/>
                    </a:p>
                  </a:txBody>
                  <a:tcPr marT="9525" marB="91425" marR="9525" marL="9525" anchor="ctr"/>
                </a:tc>
              </a:tr>
              <a:tr h="381000">
                <a:tc rowSpan="2">
                  <a:txBody>
                    <a:bodyPr/>
                    <a:lstStyle/>
                    <a:p>
                      <a:pPr indent="0" lvl="0" marL="0" marR="0" rtl="0" algn="ctr">
                        <a:lnSpc>
                          <a:spcPct val="115000"/>
                        </a:lnSpc>
                        <a:spcBef>
                          <a:spcPts val="0"/>
                        </a:spcBef>
                        <a:spcAft>
                          <a:spcPts val="0"/>
                        </a:spcAft>
                        <a:buClr>
                          <a:srgbClr val="000000"/>
                        </a:buClr>
                        <a:buSzPts val="1400"/>
                        <a:buFont typeface="Arial"/>
                        <a:buNone/>
                      </a:pPr>
                      <a:r>
                        <a:rPr b="1" lang="en-US" sz="1400" u="none" cap="none" strike="noStrike"/>
                        <a:t>Benefit</a:t>
                      </a:r>
                      <a:endParaRPr b="1" sz="1400" u="none" cap="none" strike="noStrike"/>
                    </a:p>
                  </a:txBody>
                  <a:tcPr marT="9525" marB="91425" marR="9525" marL="9525" anchor="ctr">
                    <a:solidFill>
                      <a:srgbClr val="CFE2F3"/>
                    </a:solidFill>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solidFill>
                            <a:schemeClr val="accent6"/>
                          </a:solidFill>
                        </a:rPr>
                        <a:t>Health</a:t>
                      </a:r>
                      <a:endParaRPr sz="1400" u="none" cap="none" strike="noStrike">
                        <a:solidFill>
                          <a:schemeClr val="accent6"/>
                        </a:solidFill>
                      </a:endParaRPr>
                    </a:p>
                  </a:txBody>
                  <a:tcPr marT="9525" marB="91425" marR="9525" marL="9525" anchor="ctr">
                    <a:solidFill>
                      <a:srgbClr val="C9DAF8"/>
                    </a:solidFill>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solidFill>
                            <a:schemeClr val="accent6"/>
                          </a:solidFill>
                        </a:rPr>
                        <a:t>Insurance</a:t>
                      </a:r>
                      <a:endParaRPr sz="1400" u="none" cap="none" strike="noStrike">
                        <a:solidFill>
                          <a:schemeClr val="accent6"/>
                        </a:solidFill>
                      </a:endParaRPr>
                    </a:p>
                  </a:txBody>
                  <a:tcPr marT="9525" marB="91425" marR="9525" marL="9525" anchor="ctr">
                    <a:solidFill>
                      <a:srgbClr val="C9DAF8"/>
                    </a:solidFill>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solidFill>
                            <a:schemeClr val="accent6"/>
                          </a:solidFill>
                        </a:rPr>
                        <a:t>Stock</a:t>
                      </a:r>
                      <a:endParaRPr sz="1400" u="none" cap="none" strike="noStrike">
                        <a:solidFill>
                          <a:schemeClr val="accent6"/>
                        </a:solidFill>
                      </a:endParaRPr>
                    </a:p>
                  </a:txBody>
                  <a:tcPr marT="9525" marB="91425" marR="9525" marL="9525" anchor="ctr">
                    <a:solidFill>
                      <a:srgbClr val="C9DAF8"/>
                    </a:solidFill>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Time</a:t>
                      </a:r>
                      <a:endParaRPr sz="1400" u="none" cap="none" strike="noStrike"/>
                    </a:p>
                  </a:txBody>
                  <a:tcPr marT="9525" marB="91425" marR="9525" marL="9525" anchor="ctr">
                    <a:solidFill>
                      <a:srgbClr val="C9DAF8"/>
                    </a:solidFill>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Housing</a:t>
                      </a:r>
                      <a:endParaRPr sz="1400" u="none" cap="none" strike="noStrike"/>
                    </a:p>
                  </a:txBody>
                  <a:tcPr marT="9525" marB="91425" marR="9525" marL="9525" anchor="ctr">
                    <a:solidFill>
                      <a:srgbClr val="C9DAF8"/>
                    </a:solidFill>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Child</a:t>
                      </a:r>
                      <a:endParaRPr sz="1400" u="none" cap="none" strike="noStrike"/>
                    </a:p>
                  </a:txBody>
                  <a:tcPr marT="9525" marB="91425" marR="9525" marL="9525" anchor="ctr">
                    <a:solidFill>
                      <a:srgbClr val="C9DAF8"/>
                    </a:solidFill>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solidFill>
                            <a:schemeClr val="accent6"/>
                          </a:solidFill>
                        </a:rPr>
                        <a:t>401k</a:t>
                      </a:r>
                      <a:endParaRPr sz="1400" u="none" cap="none" strike="noStrike">
                        <a:solidFill>
                          <a:schemeClr val="accent6"/>
                        </a:solidFill>
                      </a:endParaRPr>
                    </a:p>
                  </a:txBody>
                  <a:tcPr marT="9525" marB="91425" marR="9525" marL="9525" anchor="ctr">
                    <a:solidFill>
                      <a:srgbClr val="C9DAF8"/>
                    </a:solidFill>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Holiday</a:t>
                      </a:r>
                      <a:endParaRPr sz="1400" u="none" cap="none" strike="noStrike"/>
                    </a:p>
                  </a:txBody>
                  <a:tcPr marT="9525" marB="91425" marR="9525" marL="9525" anchor="ctr">
                    <a:solidFill>
                      <a:srgbClr val="C9DAF8"/>
                    </a:solidFill>
                  </a:tcPr>
                </a:tc>
              </a:tr>
              <a:tr h="381000">
                <a:tc vMerge="1"/>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solidFill>
                            <a:schemeClr val="accent6"/>
                          </a:solidFill>
                        </a:rPr>
                        <a:t>0.63</a:t>
                      </a:r>
                      <a:endParaRPr sz="1400" u="none" cap="none" strike="noStrike">
                        <a:solidFill>
                          <a:schemeClr val="accent6"/>
                        </a:solidFill>
                      </a:endParaRPr>
                    </a:p>
                  </a:txBody>
                  <a:tcPr marT="9525" marB="91425" marR="9525" marL="9525" anchor="ct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solidFill>
                            <a:schemeClr val="accent6"/>
                          </a:solidFill>
                        </a:rPr>
                        <a:t>0.63</a:t>
                      </a:r>
                      <a:endParaRPr sz="1400" u="none" cap="none" strike="noStrike">
                        <a:solidFill>
                          <a:schemeClr val="accent6"/>
                        </a:solidFill>
                      </a:endParaRPr>
                    </a:p>
                  </a:txBody>
                  <a:tcPr marT="9525" marB="91425" marR="9525" marL="9525" anchor="ct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solidFill>
                            <a:schemeClr val="accent6"/>
                          </a:solidFill>
                        </a:rPr>
                        <a:t>0.69</a:t>
                      </a:r>
                      <a:endParaRPr sz="1400" u="none" cap="none" strike="noStrike">
                        <a:solidFill>
                          <a:schemeClr val="accent6"/>
                        </a:solidFill>
                      </a:endParaRPr>
                    </a:p>
                  </a:txBody>
                  <a:tcPr marT="9525" marB="91425" marR="9525" marL="9525" anchor="ct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0.16</a:t>
                      </a:r>
                      <a:endParaRPr sz="1400" u="none" cap="none" strike="noStrike"/>
                    </a:p>
                  </a:txBody>
                  <a:tcPr marT="9525" marB="91425" marR="9525" marL="9525" anchor="ct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0.12</a:t>
                      </a:r>
                      <a:endParaRPr sz="1400" u="none" cap="none" strike="noStrike"/>
                    </a:p>
                  </a:txBody>
                  <a:tcPr marT="9525" marB="91425" marR="9525" marL="9525" anchor="ct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0.15</a:t>
                      </a:r>
                      <a:endParaRPr sz="1400" u="none" cap="none" strike="noStrike"/>
                    </a:p>
                  </a:txBody>
                  <a:tcPr marT="9525" marB="91425" marR="9525" marL="9525" anchor="ct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solidFill>
                            <a:schemeClr val="accent6"/>
                          </a:solidFill>
                        </a:rPr>
                        <a:t>0.76</a:t>
                      </a:r>
                      <a:endParaRPr sz="1400" u="none" cap="none" strike="noStrike">
                        <a:solidFill>
                          <a:schemeClr val="accent6"/>
                        </a:solidFill>
                      </a:endParaRPr>
                    </a:p>
                  </a:txBody>
                  <a:tcPr marT="9525" marB="91425" marR="9525" marL="9525" anchor="ct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0.24</a:t>
                      </a:r>
                      <a:endParaRPr sz="1400" u="none" cap="none" strike="noStrike"/>
                    </a:p>
                  </a:txBody>
                  <a:tcPr marT="9525" marB="91425" marR="9525" marL="9525" anchor="ctr"/>
                </a:tc>
              </a:tr>
              <a:tr h="381000">
                <a:tc rowSpan="2">
                  <a:txBody>
                    <a:bodyPr/>
                    <a:lstStyle/>
                    <a:p>
                      <a:pPr indent="0" lvl="0" marL="0" marR="0" rtl="0" algn="ctr">
                        <a:lnSpc>
                          <a:spcPct val="115000"/>
                        </a:lnSpc>
                        <a:spcBef>
                          <a:spcPts val="0"/>
                        </a:spcBef>
                        <a:spcAft>
                          <a:spcPts val="0"/>
                        </a:spcAft>
                        <a:buClr>
                          <a:srgbClr val="000000"/>
                        </a:buClr>
                        <a:buSzPts val="1400"/>
                        <a:buFont typeface="Arial"/>
                        <a:buNone/>
                      </a:pPr>
                      <a:r>
                        <a:rPr b="1" lang="en-US" sz="1400" u="none" cap="none" strike="noStrike"/>
                        <a:t>Compensation</a:t>
                      </a:r>
                      <a:endParaRPr b="1" sz="1400" u="none" cap="none" strike="noStrike"/>
                    </a:p>
                  </a:txBody>
                  <a:tcPr marT="9525" marB="91425" marR="9525" marL="9525" anchor="ctr">
                    <a:solidFill>
                      <a:srgbClr val="CFE2F3"/>
                    </a:solidFill>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Compensation</a:t>
                      </a:r>
                      <a:endParaRPr sz="1400" u="none" cap="none" strike="noStrike"/>
                    </a:p>
                  </a:txBody>
                  <a:tcPr marT="9525" marB="91425" marR="9525" marL="9525" anchor="ctr">
                    <a:solidFill>
                      <a:srgbClr val="C9DAF8"/>
                    </a:solidFill>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Pay</a:t>
                      </a:r>
                      <a:endParaRPr sz="1400" u="none" cap="none" strike="noStrike"/>
                    </a:p>
                  </a:txBody>
                  <a:tcPr marT="9525" marB="91425" marR="9525" marL="9525" anchor="ctr">
                    <a:solidFill>
                      <a:srgbClr val="C9DAF8"/>
                    </a:solidFill>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Salary</a:t>
                      </a:r>
                      <a:endParaRPr sz="1400" u="none" cap="none" strike="noStrike"/>
                    </a:p>
                  </a:txBody>
                  <a:tcPr marT="9525" marB="91425" marR="9525" marL="9525" anchor="ctr">
                    <a:solidFill>
                      <a:srgbClr val="C9DAF8"/>
                    </a:solidFill>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Money</a:t>
                      </a:r>
                      <a:endParaRPr sz="1400" u="none" cap="none" strike="noStrike"/>
                    </a:p>
                  </a:txBody>
                  <a:tcPr marT="9525" marB="91425" marR="9525" marL="9525" anchor="ctr">
                    <a:solidFill>
                      <a:srgbClr val="C9DAF8"/>
                    </a:solidFill>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Wage</a:t>
                      </a:r>
                      <a:endParaRPr sz="1400" u="none" cap="none" strike="noStrike"/>
                    </a:p>
                  </a:txBody>
                  <a:tcPr marT="9525" marB="91425" marR="9525" marL="9525" anchor="ctr">
                    <a:solidFill>
                      <a:srgbClr val="C9DAF8"/>
                    </a:solidFill>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Promotion</a:t>
                      </a:r>
                      <a:endParaRPr sz="1400" u="none" cap="none" strike="noStrike"/>
                    </a:p>
                  </a:txBody>
                  <a:tcPr marT="9525" marB="91425" marR="9525" marL="9525" anchor="ctr">
                    <a:solidFill>
                      <a:srgbClr val="C9DAF8"/>
                    </a:solidFill>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Bonus</a:t>
                      </a:r>
                      <a:endParaRPr sz="1400" u="none" cap="none" strike="noStrike"/>
                    </a:p>
                  </a:txBody>
                  <a:tcPr marT="9525" marB="91425" marR="9525" marL="9525" anchor="ctr">
                    <a:solidFill>
                      <a:srgbClr val="C9DAF8"/>
                    </a:solidFill>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Fair</a:t>
                      </a:r>
                      <a:endParaRPr sz="1400" u="none" cap="none" strike="noStrike"/>
                    </a:p>
                  </a:txBody>
                  <a:tcPr marT="9525" marB="91425" marR="9525" marL="9525" anchor="ctr">
                    <a:solidFill>
                      <a:srgbClr val="C9DAF8"/>
                    </a:solidFill>
                  </a:tcPr>
                </a:tc>
              </a:tr>
              <a:tr h="381000">
                <a:tc vMerge="1"/>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0.52</a:t>
                      </a:r>
                      <a:endParaRPr sz="1400" u="none" cap="none" strike="noStrike"/>
                    </a:p>
                  </a:txBody>
                  <a:tcPr marT="9525" marB="91425" marR="9525" marL="9525" anchor="ct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0.49</a:t>
                      </a:r>
                      <a:endParaRPr sz="1400" u="none" cap="none" strike="noStrike"/>
                    </a:p>
                  </a:txBody>
                  <a:tcPr marT="9525" marB="91425" marR="9525" marL="9525" anchor="ct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0.55</a:t>
                      </a:r>
                      <a:endParaRPr sz="1400" u="none" cap="none" strike="noStrike"/>
                    </a:p>
                  </a:txBody>
                  <a:tcPr marT="9525" marB="91425" marR="9525" marL="9525" anchor="ct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0.34</a:t>
                      </a:r>
                      <a:endParaRPr sz="1400" u="none" cap="none" strike="noStrike"/>
                    </a:p>
                  </a:txBody>
                  <a:tcPr marT="9525" marB="91425" marR="9525" marL="9525" anchor="ct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0.33</a:t>
                      </a:r>
                      <a:endParaRPr sz="1400" u="none" cap="none" strike="noStrike"/>
                    </a:p>
                  </a:txBody>
                  <a:tcPr marT="9525" marB="91425" marR="9525" marL="9525" anchor="ct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0.17</a:t>
                      </a:r>
                      <a:endParaRPr sz="1400" u="none" cap="none" strike="noStrike"/>
                    </a:p>
                  </a:txBody>
                  <a:tcPr marT="9525" marB="91425" marR="9525" marL="9525" anchor="ct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0.61</a:t>
                      </a:r>
                      <a:endParaRPr sz="1400" u="none" cap="none" strike="noStrike"/>
                    </a:p>
                  </a:txBody>
                  <a:tcPr marT="9525" marB="91425" marR="9525" marL="9525" anchor="ct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0.30</a:t>
                      </a:r>
                      <a:endParaRPr sz="1400" u="none" cap="none" strike="noStrike"/>
                    </a:p>
                  </a:txBody>
                  <a:tcPr marT="9525" marB="91425" marR="9525" marL="9525" anchor="ctr"/>
                </a:tc>
              </a:tr>
              <a:tr h="381000">
                <a:tc rowSpan="2">
                  <a:txBody>
                    <a:bodyPr/>
                    <a:lstStyle/>
                    <a:p>
                      <a:pPr indent="0" lvl="0" marL="0" marR="0" rtl="0" algn="ctr">
                        <a:lnSpc>
                          <a:spcPct val="115000"/>
                        </a:lnSpc>
                        <a:spcBef>
                          <a:spcPts val="0"/>
                        </a:spcBef>
                        <a:spcAft>
                          <a:spcPts val="0"/>
                        </a:spcAft>
                        <a:buClr>
                          <a:srgbClr val="000000"/>
                        </a:buClr>
                        <a:buSzPts val="1400"/>
                        <a:buFont typeface="Arial"/>
                        <a:buNone/>
                      </a:pPr>
                      <a:r>
                        <a:rPr b="1" lang="en-US" sz="1400" u="none" cap="none" strike="noStrike"/>
                        <a:t>Culture</a:t>
                      </a:r>
                      <a:endParaRPr b="1" sz="1400" u="none" cap="none" strike="noStrike"/>
                    </a:p>
                  </a:txBody>
                  <a:tcPr marT="9525" marB="91425" marR="9525" marL="9525" anchor="ctr">
                    <a:solidFill>
                      <a:srgbClr val="CFE2F3"/>
                    </a:solidFill>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Culture</a:t>
                      </a:r>
                      <a:endParaRPr sz="1400" u="none" cap="none" strike="noStrike"/>
                    </a:p>
                  </a:txBody>
                  <a:tcPr marT="9525" marB="91425" marR="9525" marL="9525" anchor="ctr">
                    <a:solidFill>
                      <a:srgbClr val="C9DAF8"/>
                    </a:solidFill>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Manager</a:t>
                      </a:r>
                      <a:endParaRPr sz="1400" u="none" cap="none" strike="noStrike"/>
                    </a:p>
                  </a:txBody>
                  <a:tcPr marT="9525" marB="91425" marR="9525" marL="9525" anchor="ctr">
                    <a:solidFill>
                      <a:srgbClr val="C9DAF8"/>
                    </a:solidFill>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Collaboration</a:t>
                      </a:r>
                      <a:endParaRPr sz="1400" u="none" cap="none" strike="noStrike"/>
                    </a:p>
                  </a:txBody>
                  <a:tcPr marT="9525" marB="91425" marR="9525" marL="9525" anchor="ctr">
                    <a:solidFill>
                      <a:srgbClr val="C9DAF8"/>
                    </a:solidFill>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Support</a:t>
                      </a:r>
                      <a:endParaRPr sz="1400" u="none" cap="none" strike="noStrike"/>
                    </a:p>
                  </a:txBody>
                  <a:tcPr marT="9525" marB="91425" marR="9525" marL="9525" anchor="ctr">
                    <a:solidFill>
                      <a:srgbClr val="C9DAF8"/>
                    </a:solidFill>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Plan</a:t>
                      </a:r>
                      <a:endParaRPr sz="1400" u="none" cap="none" strike="noStrike"/>
                    </a:p>
                  </a:txBody>
                  <a:tcPr marT="9525" marB="91425" marR="9525" marL="9525" anchor="ctr">
                    <a:solidFill>
                      <a:srgbClr val="C9DAF8"/>
                    </a:solidFill>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Team</a:t>
                      </a:r>
                      <a:endParaRPr sz="1400" u="none" cap="none" strike="noStrike"/>
                    </a:p>
                  </a:txBody>
                  <a:tcPr marT="9525" marB="91425" marR="9525" marL="9525" anchor="ctr">
                    <a:solidFill>
                      <a:srgbClr val="C9DAF8"/>
                    </a:solidFill>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Trust</a:t>
                      </a:r>
                      <a:endParaRPr sz="1400" u="none" cap="none" strike="noStrike"/>
                    </a:p>
                  </a:txBody>
                  <a:tcPr marT="9525" marB="91425" marR="9525" marL="9525" anchor="ctr">
                    <a:solidFill>
                      <a:srgbClr val="C9DAF8"/>
                    </a:solidFill>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Responsibility</a:t>
                      </a:r>
                      <a:endParaRPr sz="1400" u="none" cap="none" strike="noStrike"/>
                    </a:p>
                  </a:txBody>
                  <a:tcPr marT="9525" marB="91425" marR="9525" marL="9525" anchor="ctr">
                    <a:solidFill>
                      <a:srgbClr val="C9DAF8"/>
                    </a:solidFill>
                  </a:tcPr>
                </a:tc>
              </a:tr>
              <a:tr h="381000">
                <a:tc vMerge="1"/>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0.53</a:t>
                      </a:r>
                      <a:endParaRPr sz="1400" u="none" cap="none" strike="noStrike"/>
                    </a:p>
                  </a:txBody>
                  <a:tcPr marT="9525" marB="91425" marR="9525" marL="9525" anchor="ct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0.15</a:t>
                      </a:r>
                      <a:endParaRPr sz="1400" u="none" cap="none" strike="noStrike"/>
                    </a:p>
                  </a:txBody>
                  <a:tcPr marT="9525" marB="91425" marR="9525" marL="9525" anchor="ct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0.19</a:t>
                      </a:r>
                      <a:endParaRPr sz="1400" u="none" cap="none" strike="noStrike"/>
                    </a:p>
                  </a:txBody>
                  <a:tcPr marT="9525" marB="91425" marR="9525" marL="9525" anchor="ct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0.57</a:t>
                      </a:r>
                      <a:endParaRPr sz="1400" u="none" cap="none" strike="noStrike"/>
                    </a:p>
                  </a:txBody>
                  <a:tcPr marT="9525" marB="91425" marR="9525" marL="9525" anchor="ct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0.40</a:t>
                      </a:r>
                      <a:endParaRPr sz="1400" u="none" cap="none" strike="noStrike"/>
                    </a:p>
                  </a:txBody>
                  <a:tcPr marT="9525" marB="91425" marR="9525" marL="9525" anchor="ct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0.45</a:t>
                      </a:r>
                      <a:endParaRPr sz="1400" u="none" cap="none" strike="noStrike"/>
                    </a:p>
                  </a:txBody>
                  <a:tcPr marT="9525" marB="91425" marR="9525" marL="9525" anchor="ct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0.41</a:t>
                      </a:r>
                      <a:endParaRPr sz="1400" u="none" cap="none" strike="noStrike"/>
                    </a:p>
                  </a:txBody>
                  <a:tcPr marT="9525" marB="91425" marR="9525" marL="9525" anchor="ct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0.20</a:t>
                      </a:r>
                      <a:endParaRPr sz="1400" u="none" cap="none" strike="noStrike"/>
                    </a:p>
                  </a:txBody>
                  <a:tcPr marT="9525" marB="91425" marR="9525" marL="9525" anchor="ctr"/>
                </a:tc>
              </a:tr>
              <a:tr h="381000">
                <a:tc rowSpan="2">
                  <a:txBody>
                    <a:bodyPr/>
                    <a:lstStyle/>
                    <a:p>
                      <a:pPr indent="0" lvl="0" marL="0" marR="0" rtl="0" algn="ctr">
                        <a:lnSpc>
                          <a:spcPct val="115000"/>
                        </a:lnSpc>
                        <a:spcBef>
                          <a:spcPts val="0"/>
                        </a:spcBef>
                        <a:spcAft>
                          <a:spcPts val="0"/>
                        </a:spcAft>
                        <a:buClr>
                          <a:srgbClr val="000000"/>
                        </a:buClr>
                        <a:buSzPts val="1400"/>
                        <a:buFont typeface="Arial"/>
                        <a:buNone/>
                      </a:pPr>
                      <a:r>
                        <a:rPr b="1" lang="en-US" sz="1400" u="none" cap="none" strike="noStrike"/>
                        <a:t>Environment</a:t>
                      </a:r>
                      <a:endParaRPr b="1" sz="1400" u="none" cap="none" strike="noStrike"/>
                    </a:p>
                  </a:txBody>
                  <a:tcPr marT="9525" marB="91425" marR="9525" marL="9525" anchor="ctr">
                    <a:solidFill>
                      <a:srgbClr val="CFE2F3"/>
                    </a:solidFill>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solidFill>
                            <a:srgbClr val="FF0000"/>
                          </a:solidFill>
                        </a:rPr>
                        <a:t>Balance</a:t>
                      </a:r>
                      <a:endParaRPr sz="1400" u="none" cap="none" strike="noStrike">
                        <a:solidFill>
                          <a:srgbClr val="FF0000"/>
                        </a:solidFill>
                      </a:endParaRPr>
                    </a:p>
                  </a:txBody>
                  <a:tcPr marT="9525" marB="91425" marR="9525" marL="9525" anchor="ctr">
                    <a:solidFill>
                      <a:srgbClr val="C9DAF8"/>
                    </a:solidFill>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Management</a:t>
                      </a:r>
                      <a:endParaRPr sz="1400" u="none" cap="none" strike="noStrike"/>
                    </a:p>
                  </a:txBody>
                  <a:tcPr marT="9525" marB="91425" marR="9525" marL="9525" anchor="ctr">
                    <a:solidFill>
                      <a:srgbClr val="C9DAF8"/>
                    </a:solidFill>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Global</a:t>
                      </a:r>
                      <a:endParaRPr sz="1400" u="none" cap="none" strike="noStrike"/>
                    </a:p>
                  </a:txBody>
                  <a:tcPr marT="9525" marB="91425" marR="9525" marL="9525" anchor="ctr">
                    <a:solidFill>
                      <a:srgbClr val="C9DAF8"/>
                    </a:solidFill>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Team</a:t>
                      </a:r>
                      <a:endParaRPr sz="1400" u="none" cap="none" strike="noStrike"/>
                    </a:p>
                  </a:txBody>
                  <a:tcPr marT="9525" marB="91425" marR="9525" marL="9525" anchor="ctr">
                    <a:solidFill>
                      <a:srgbClr val="C9DAF8"/>
                    </a:solidFill>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Training</a:t>
                      </a:r>
                      <a:endParaRPr sz="1400" u="none" cap="none" strike="noStrike"/>
                    </a:p>
                  </a:txBody>
                  <a:tcPr marT="9525" marB="91425" marR="9525" marL="9525" anchor="ctr">
                    <a:solidFill>
                      <a:srgbClr val="C9DAF8"/>
                    </a:solidFill>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solidFill>
                            <a:schemeClr val="accent6"/>
                          </a:solidFill>
                        </a:rPr>
                        <a:t>Flexible</a:t>
                      </a:r>
                      <a:endParaRPr sz="1400" u="none" cap="none" strike="noStrike">
                        <a:solidFill>
                          <a:schemeClr val="accent6"/>
                        </a:solidFill>
                      </a:endParaRPr>
                    </a:p>
                  </a:txBody>
                  <a:tcPr marT="9525" marB="91425" marR="9525" marL="9525" anchor="ctr">
                    <a:solidFill>
                      <a:srgbClr val="C9DAF8"/>
                    </a:solidFill>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Health</a:t>
                      </a:r>
                      <a:endParaRPr sz="1400" u="none" cap="none" strike="noStrike"/>
                    </a:p>
                  </a:txBody>
                  <a:tcPr marT="9525" marB="91425" marR="9525" marL="9525" anchor="ctr">
                    <a:solidFill>
                      <a:srgbClr val="C9DAF8"/>
                    </a:solidFill>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Vacation</a:t>
                      </a:r>
                      <a:endParaRPr sz="1400" u="none" cap="none" strike="noStrike"/>
                    </a:p>
                  </a:txBody>
                  <a:tcPr marT="9525" marB="91425" marR="9525" marL="9525" anchor="ctr">
                    <a:solidFill>
                      <a:srgbClr val="C9DAF8"/>
                    </a:solidFill>
                  </a:tcPr>
                </a:tc>
              </a:tr>
              <a:tr h="381000">
                <a:tc vMerge="1"/>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solidFill>
                            <a:srgbClr val="FF0000"/>
                          </a:solidFill>
                        </a:rPr>
                        <a:t>0.04</a:t>
                      </a:r>
                      <a:endParaRPr sz="1400" u="none" cap="none" strike="noStrike">
                        <a:solidFill>
                          <a:srgbClr val="FF0000"/>
                        </a:solidFill>
                      </a:endParaRPr>
                    </a:p>
                  </a:txBody>
                  <a:tcPr marT="9525" marB="91425" marR="9525" marL="9525" anchor="ct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0.12</a:t>
                      </a:r>
                      <a:endParaRPr sz="1400" u="none" cap="none" strike="noStrike"/>
                    </a:p>
                  </a:txBody>
                  <a:tcPr marT="9525" marB="91425" marR="9525" marL="9525" anchor="ct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0.58</a:t>
                      </a:r>
                      <a:endParaRPr sz="1400" u="none" cap="none" strike="noStrike"/>
                    </a:p>
                  </a:txBody>
                  <a:tcPr marT="9525" marB="91425" marR="9525" marL="9525" anchor="ct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0.45</a:t>
                      </a:r>
                      <a:endParaRPr sz="1400" u="none" cap="none" strike="noStrike"/>
                    </a:p>
                  </a:txBody>
                  <a:tcPr marT="9525" marB="91425" marR="9525" marL="9525" anchor="ct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0.43</a:t>
                      </a:r>
                      <a:endParaRPr sz="1400" u="none" cap="none" strike="noStrike"/>
                    </a:p>
                  </a:txBody>
                  <a:tcPr marT="9525" marB="91425" marR="9525" marL="9525" anchor="ct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solidFill>
                            <a:schemeClr val="accent6"/>
                          </a:solidFill>
                        </a:rPr>
                        <a:t>0.62</a:t>
                      </a:r>
                      <a:endParaRPr sz="1400" u="none" cap="none" strike="noStrike">
                        <a:solidFill>
                          <a:schemeClr val="accent6"/>
                        </a:solidFill>
                      </a:endParaRPr>
                    </a:p>
                  </a:txBody>
                  <a:tcPr marT="9525" marB="91425" marR="9525" marL="9525" anchor="ct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0.63</a:t>
                      </a:r>
                      <a:endParaRPr sz="1400" u="none" cap="none" strike="noStrike"/>
                    </a:p>
                  </a:txBody>
                  <a:tcPr marT="9525" marB="91425" marR="9525" marL="9525" anchor="ct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0.38</a:t>
                      </a:r>
                      <a:endParaRPr sz="1400" u="none" cap="none" strike="noStrike"/>
                    </a:p>
                  </a:txBody>
                  <a:tcPr marT="9525" marB="91425" marR="9525" marL="9525" anchor="ctr"/>
                </a:tc>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9" name="Shape 209"/>
        <p:cNvGrpSpPr/>
        <p:nvPr/>
      </p:nvGrpSpPr>
      <p:grpSpPr>
        <a:xfrm>
          <a:off x="0" y="0"/>
          <a:ext cx="0" cy="0"/>
          <a:chOff x="0" y="0"/>
          <a:chExt cx="0" cy="0"/>
        </a:xfrm>
      </p:grpSpPr>
      <p:sp>
        <p:nvSpPr>
          <p:cNvPr id="210" name="Google Shape;210;p8"/>
          <p:cNvSpPr txBox="1"/>
          <p:nvPr>
            <p:ph type="title"/>
          </p:nvPr>
        </p:nvSpPr>
        <p:spPr>
          <a:xfrm>
            <a:off x="548783" y="403624"/>
            <a:ext cx="11076300" cy="521100"/>
          </a:xfrm>
          <a:prstGeom prst="rect">
            <a:avLst/>
          </a:prstGeom>
          <a:noFill/>
          <a:ln>
            <a:noFill/>
          </a:ln>
        </p:spPr>
        <p:txBody>
          <a:bodyPr anchorCtr="0" anchor="t" bIns="0" lIns="0" spcFirstLastPara="1" rIns="0" wrap="square" tIns="0">
            <a:noAutofit/>
          </a:bodyPr>
          <a:lstStyle/>
          <a:p>
            <a:pPr indent="0" lvl="0" marL="0" rtl="0" algn="ctr">
              <a:lnSpc>
                <a:spcPct val="88888"/>
              </a:lnSpc>
              <a:spcBef>
                <a:spcPts val="0"/>
              </a:spcBef>
              <a:spcAft>
                <a:spcPts val="0"/>
              </a:spcAft>
              <a:buClr>
                <a:schemeClr val="dk1"/>
              </a:buClr>
              <a:buSzPts val="3600"/>
              <a:buFont typeface="Gill Sans"/>
              <a:buNone/>
            </a:pPr>
            <a:r>
              <a:rPr lang="en-US" sz="3600">
                <a:latin typeface="Gill Sans"/>
                <a:ea typeface="Gill Sans"/>
                <a:cs typeface="Gill Sans"/>
                <a:sym typeface="Gill Sans"/>
              </a:rPr>
              <a:t>Sentiment</a:t>
            </a:r>
            <a:r>
              <a:rPr lang="en-US"/>
              <a:t> Analysis - Dell</a:t>
            </a:r>
            <a:endParaRPr/>
          </a:p>
        </p:txBody>
      </p:sp>
      <p:sp>
        <p:nvSpPr>
          <p:cNvPr id="211" name="Google Shape;211;p8"/>
          <p:cNvSpPr txBox="1"/>
          <p:nvPr>
            <p:ph idx="12" type="sldNum"/>
          </p:nvPr>
        </p:nvSpPr>
        <p:spPr>
          <a:xfrm>
            <a:off x="11752974" y="6473952"/>
            <a:ext cx="438900" cy="1554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SzPts val="1000"/>
              <a:buNone/>
            </a:pPr>
            <a:fld id="{00000000-1234-1234-1234-123412341234}" type="slidenum">
              <a:rPr lang="en-US"/>
              <a:t>‹#›</a:t>
            </a:fld>
            <a:endParaRPr/>
          </a:p>
        </p:txBody>
      </p:sp>
      <p:graphicFrame>
        <p:nvGraphicFramePr>
          <p:cNvPr id="212" name="Google Shape;212;p8"/>
          <p:cNvGraphicFramePr/>
          <p:nvPr/>
        </p:nvGraphicFramePr>
        <p:xfrm>
          <a:off x="427588" y="1524000"/>
          <a:ext cx="3000000" cy="3000000"/>
        </p:xfrm>
        <a:graphic>
          <a:graphicData uri="http://schemas.openxmlformats.org/drawingml/2006/table">
            <a:tbl>
              <a:tblPr>
                <a:noFill/>
                <a:tableStyleId>{F6F3E1F7-AA6D-4C3B-BC61-E8AE995E9F24}</a:tableStyleId>
              </a:tblPr>
              <a:tblGrid>
                <a:gridCol w="1473075"/>
                <a:gridCol w="1230700"/>
                <a:gridCol w="1230700"/>
                <a:gridCol w="1230700"/>
                <a:gridCol w="1230700"/>
                <a:gridCol w="1230700"/>
                <a:gridCol w="1230700"/>
                <a:gridCol w="1230700"/>
                <a:gridCol w="1230700"/>
              </a:tblGrid>
              <a:tr h="381000">
                <a:tc rowSpan="2">
                  <a:txBody>
                    <a:bodyPr/>
                    <a:lstStyle/>
                    <a:p>
                      <a:pPr indent="0" lvl="0" marL="0" marR="0" rtl="0" algn="ctr">
                        <a:lnSpc>
                          <a:spcPct val="115000"/>
                        </a:lnSpc>
                        <a:spcBef>
                          <a:spcPts val="0"/>
                        </a:spcBef>
                        <a:spcAft>
                          <a:spcPts val="0"/>
                        </a:spcAft>
                        <a:buClr>
                          <a:srgbClr val="000000"/>
                        </a:buClr>
                        <a:buSzPts val="1400"/>
                        <a:buFont typeface="Arial"/>
                        <a:buNone/>
                      </a:pPr>
                      <a:r>
                        <a:rPr b="1" lang="en-US" sz="1400" u="none" cap="none" strike="noStrike"/>
                        <a:t>Career</a:t>
                      </a:r>
                      <a:endParaRPr b="1" sz="1400" u="none" cap="none" strike="noStrike"/>
                    </a:p>
                  </a:txBody>
                  <a:tcPr marT="9525" marB="91425" marR="9525" marL="95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CFE2F3"/>
                    </a:solidFill>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Career</a:t>
                      </a:r>
                      <a:endParaRPr sz="1400" u="none" cap="none" strike="noStrike"/>
                    </a:p>
                  </a:txBody>
                  <a:tcPr marT="9525" marB="91425" marR="9525" marL="9525" anchor="ctr">
                    <a:lnL cap="flat" cmpd="sng" w="9525">
                      <a:solidFill>
                        <a:srgbClr val="9E9E9E"/>
                      </a:solidFill>
                      <a:prstDash val="solid"/>
                      <a:round/>
                      <a:headEnd len="sm" w="sm" type="none"/>
                      <a:tailEnd len="sm" w="sm" type="none"/>
                    </a:lnL>
                    <a:solidFill>
                      <a:srgbClr val="C9DAF8"/>
                    </a:solidFill>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Position </a:t>
                      </a:r>
                      <a:endParaRPr sz="1400" u="none" cap="none" strike="noStrike"/>
                    </a:p>
                  </a:txBody>
                  <a:tcPr marT="9525" marB="91425" marR="9525" marL="9525" anchor="ctr">
                    <a:solidFill>
                      <a:srgbClr val="C9DAF8"/>
                    </a:solidFill>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Stability</a:t>
                      </a:r>
                      <a:endParaRPr sz="1400" u="none" cap="none" strike="noStrike"/>
                    </a:p>
                  </a:txBody>
                  <a:tcPr marT="9525" marB="91425" marR="9525" marL="9525" anchor="ctr">
                    <a:solidFill>
                      <a:srgbClr val="C9DAF8"/>
                    </a:solidFill>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Development</a:t>
                      </a:r>
                      <a:endParaRPr sz="1400" u="none" cap="none" strike="noStrike"/>
                    </a:p>
                  </a:txBody>
                  <a:tcPr marT="9525" marB="91425" marR="9525" marL="9525" anchor="ctr">
                    <a:solidFill>
                      <a:srgbClr val="C9DAF8"/>
                    </a:solidFill>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Growth</a:t>
                      </a:r>
                      <a:endParaRPr sz="1400" u="none" cap="none" strike="noStrike"/>
                    </a:p>
                  </a:txBody>
                  <a:tcPr marT="9525" marB="91425" marR="9525" marL="9525" anchor="ctr">
                    <a:solidFill>
                      <a:srgbClr val="C9DAF8"/>
                    </a:solidFill>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Train</a:t>
                      </a:r>
                      <a:endParaRPr sz="1400" u="none" cap="none" strike="noStrike"/>
                    </a:p>
                  </a:txBody>
                  <a:tcPr marT="9525" marB="91425" marR="9525" marL="9525" anchor="ctr">
                    <a:solidFill>
                      <a:srgbClr val="C9DAF8"/>
                    </a:solidFill>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solidFill>
                            <a:srgbClr val="FF0000"/>
                          </a:solidFill>
                        </a:rPr>
                        <a:t>Consult</a:t>
                      </a:r>
                      <a:endParaRPr sz="1400" u="none" cap="none" strike="noStrike">
                        <a:solidFill>
                          <a:srgbClr val="FF0000"/>
                        </a:solidFill>
                      </a:endParaRPr>
                    </a:p>
                  </a:txBody>
                  <a:tcPr marT="9525" marB="91425" marR="9525" marL="9525" anchor="ctr">
                    <a:solidFill>
                      <a:srgbClr val="C9DAF8"/>
                    </a:solidFill>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Feedback</a:t>
                      </a:r>
                      <a:endParaRPr sz="1400" u="none" cap="none" strike="noStrike"/>
                    </a:p>
                  </a:txBody>
                  <a:tcPr marT="9525" marB="91425" marR="9525" marL="9525" anchor="ctr">
                    <a:solidFill>
                      <a:srgbClr val="C9DAF8"/>
                    </a:solidFill>
                  </a:tcPr>
                </a:tc>
              </a:tr>
              <a:tr h="381000">
                <a:tc vMerge="1"/>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0.37</a:t>
                      </a:r>
                      <a:endParaRPr sz="1400" u="none" cap="none" strike="noStrike"/>
                    </a:p>
                  </a:txBody>
                  <a:tcPr marT="9525" marB="91425" marR="9525" marL="9525" anchor="ctr">
                    <a:lnL cap="flat" cmpd="sng" w="9525">
                      <a:solidFill>
                        <a:srgbClr val="9E9E9E"/>
                      </a:solidFill>
                      <a:prstDash val="solid"/>
                      <a:round/>
                      <a:headEnd len="sm" w="sm" type="none"/>
                      <a:tailEnd len="sm" w="sm" type="none"/>
                    </a:lnL>
                    <a:lnB cap="flat" cmpd="sng" w="9525">
                      <a:solidFill>
                        <a:srgbClr val="9E9E9E"/>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0.24</a:t>
                      </a:r>
                      <a:endParaRPr sz="1400" u="none" cap="none" strike="noStrike"/>
                    </a:p>
                  </a:txBody>
                  <a:tcPr marT="9525" marB="91425" marR="9525" marL="9525" anchor="ctr">
                    <a:lnB cap="flat" cmpd="sng" w="9525">
                      <a:solidFill>
                        <a:srgbClr val="9E9E9E"/>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0.26</a:t>
                      </a:r>
                      <a:endParaRPr sz="1400" u="none" cap="none" strike="noStrike"/>
                    </a:p>
                  </a:txBody>
                  <a:tcPr marT="9525" marB="91425" marR="9525" marL="9525" anchor="ctr">
                    <a:lnB cap="flat" cmpd="sng" w="9525">
                      <a:solidFill>
                        <a:srgbClr val="9E9E9E"/>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0.41</a:t>
                      </a:r>
                      <a:endParaRPr sz="1400" u="none" cap="none" strike="noStrike"/>
                    </a:p>
                  </a:txBody>
                  <a:tcPr marT="9525" marB="91425" marR="9525" marL="9525" anchor="ctr">
                    <a:lnB cap="flat" cmpd="sng" w="9525">
                      <a:solidFill>
                        <a:srgbClr val="9E9E9E"/>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0.49</a:t>
                      </a:r>
                      <a:endParaRPr sz="1400" u="none" cap="none" strike="noStrike"/>
                    </a:p>
                  </a:txBody>
                  <a:tcPr marT="9525" marB="91425" marR="9525" marL="9525" anchor="ctr">
                    <a:lnB cap="flat" cmpd="sng" w="9525">
                      <a:solidFill>
                        <a:srgbClr val="9E9E9E"/>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0.43</a:t>
                      </a:r>
                      <a:endParaRPr sz="1400" u="none" cap="none" strike="noStrike"/>
                    </a:p>
                  </a:txBody>
                  <a:tcPr marT="9525" marB="91425" marR="9525" marL="9525" anchor="ctr">
                    <a:lnB cap="flat" cmpd="sng" w="9525">
                      <a:solidFill>
                        <a:srgbClr val="9E9E9E"/>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solidFill>
                            <a:srgbClr val="FF0000"/>
                          </a:solidFill>
                        </a:rPr>
                        <a:t>0.10</a:t>
                      </a:r>
                      <a:endParaRPr sz="1400" u="none" cap="none" strike="noStrike">
                        <a:solidFill>
                          <a:srgbClr val="FF0000"/>
                        </a:solidFill>
                      </a:endParaRPr>
                    </a:p>
                  </a:txBody>
                  <a:tcPr marT="9525" marB="91425" marR="9525" marL="9525" anchor="ctr">
                    <a:lnB cap="flat" cmpd="sng" w="9525">
                      <a:solidFill>
                        <a:srgbClr val="9E9E9E"/>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0.28</a:t>
                      </a:r>
                      <a:endParaRPr sz="1400" u="none" cap="none" strike="noStrike"/>
                    </a:p>
                  </a:txBody>
                  <a:tcPr marT="9525" marB="91425" marR="9525" marL="9525" anchor="ctr">
                    <a:lnB cap="flat" cmpd="sng" w="9525">
                      <a:solidFill>
                        <a:srgbClr val="9E9E9E"/>
                      </a:solidFill>
                      <a:prstDash val="solid"/>
                      <a:round/>
                      <a:headEnd len="sm" w="sm" type="none"/>
                      <a:tailEnd len="sm" w="sm" type="none"/>
                    </a:lnB>
                  </a:tcPr>
                </a:tc>
              </a:tr>
              <a:tr h="381000">
                <a:tc rowSpan="2">
                  <a:txBody>
                    <a:bodyPr/>
                    <a:lstStyle/>
                    <a:p>
                      <a:pPr indent="0" lvl="0" marL="0" marR="0" rtl="0" algn="ctr">
                        <a:lnSpc>
                          <a:spcPct val="115000"/>
                        </a:lnSpc>
                        <a:spcBef>
                          <a:spcPts val="0"/>
                        </a:spcBef>
                        <a:spcAft>
                          <a:spcPts val="0"/>
                        </a:spcAft>
                        <a:buClr>
                          <a:srgbClr val="000000"/>
                        </a:buClr>
                        <a:buSzPts val="1400"/>
                        <a:buFont typeface="Arial"/>
                        <a:buNone/>
                      </a:pPr>
                      <a:r>
                        <a:rPr b="1" lang="en-US" sz="1400" u="none" cap="none" strike="noStrike"/>
                        <a:t>Benefit</a:t>
                      </a:r>
                      <a:endParaRPr b="1" sz="1400" u="none" cap="none" strike="noStrike"/>
                    </a:p>
                  </a:txBody>
                  <a:tcPr marT="9525" marB="91425" marR="9525" marL="95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CFE2F3"/>
                    </a:solidFill>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Health</a:t>
                      </a:r>
                      <a:endParaRPr sz="1400" u="none" cap="none" strike="noStrike"/>
                    </a:p>
                  </a:txBody>
                  <a:tcPr marT="9525" marB="91425" marR="9525" marL="95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C9DAF8"/>
                    </a:solidFill>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Insurance</a:t>
                      </a:r>
                      <a:endParaRPr sz="1400" u="none" cap="none" strike="noStrike"/>
                    </a:p>
                  </a:txBody>
                  <a:tcPr marT="9525" marB="91425" marR="9525" marL="95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C9DAF8"/>
                    </a:solidFill>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solidFill>
                            <a:srgbClr val="FF0000"/>
                          </a:solidFill>
                        </a:rPr>
                        <a:t>Stock</a:t>
                      </a:r>
                      <a:endParaRPr sz="1400" u="none" cap="none" strike="noStrike">
                        <a:solidFill>
                          <a:srgbClr val="FF0000"/>
                        </a:solidFill>
                      </a:endParaRPr>
                    </a:p>
                  </a:txBody>
                  <a:tcPr marT="9525" marB="91425" marR="9525" marL="95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C9DAF8"/>
                    </a:solidFill>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Time</a:t>
                      </a:r>
                      <a:endParaRPr sz="1400" u="none" cap="none" strike="noStrike"/>
                    </a:p>
                  </a:txBody>
                  <a:tcPr marT="9525" marB="91425" marR="9525" marL="95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C9DAF8"/>
                    </a:solidFill>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solidFill>
                            <a:schemeClr val="accent6"/>
                          </a:solidFill>
                        </a:rPr>
                        <a:t>Housing</a:t>
                      </a:r>
                      <a:endParaRPr sz="1400" u="none" cap="none" strike="noStrike"/>
                    </a:p>
                  </a:txBody>
                  <a:tcPr marT="9525" marB="91425" marR="9525" marL="95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C9DAF8"/>
                    </a:solidFill>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Child</a:t>
                      </a:r>
                      <a:endParaRPr sz="1400" u="none" cap="none" strike="noStrike"/>
                    </a:p>
                  </a:txBody>
                  <a:tcPr marT="9525" marB="91425" marR="9525" marL="95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C9DAF8"/>
                    </a:solidFill>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solidFill>
                            <a:schemeClr val="accent6"/>
                          </a:solidFill>
                        </a:rPr>
                        <a:t>401k</a:t>
                      </a:r>
                      <a:endParaRPr sz="1400" u="none" cap="none" strike="noStrike">
                        <a:solidFill>
                          <a:schemeClr val="accent6"/>
                        </a:solidFill>
                      </a:endParaRPr>
                    </a:p>
                  </a:txBody>
                  <a:tcPr marT="9525" marB="91425" marR="9525" marL="95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C9DAF8"/>
                    </a:solidFill>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Holiday</a:t>
                      </a:r>
                      <a:endParaRPr sz="1400" u="none" cap="none" strike="noStrike"/>
                    </a:p>
                  </a:txBody>
                  <a:tcPr marT="9525" marB="91425" marR="9525" marL="95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C9DAF8"/>
                    </a:solidFill>
                  </a:tcPr>
                </a:tc>
              </a:tr>
              <a:tr h="381000">
                <a:tc vMerge="1"/>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0.52</a:t>
                      </a:r>
                      <a:endParaRPr sz="1400" u="none" cap="none" strike="noStrike"/>
                    </a:p>
                  </a:txBody>
                  <a:tcPr marT="9525" marB="91425" marR="9525" marL="9525" anchor="ctr">
                    <a:lnL cap="flat" cmpd="sng" w="9525">
                      <a:solidFill>
                        <a:srgbClr val="9E9E9E"/>
                      </a:solidFill>
                      <a:prstDash val="solid"/>
                      <a:round/>
                      <a:headEnd len="sm" w="sm" type="none"/>
                      <a:tailEnd len="sm" w="sm" type="none"/>
                    </a:lnL>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0.42</a:t>
                      </a:r>
                      <a:endParaRPr sz="1400" u="none" cap="none" strike="noStrike"/>
                    </a:p>
                  </a:txBody>
                  <a:tcPr marT="9525" marB="91425" marR="9525" marL="9525" anchor="ct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solidFill>
                            <a:srgbClr val="FF0000"/>
                          </a:solidFill>
                        </a:rPr>
                        <a:t>0.13</a:t>
                      </a:r>
                      <a:endParaRPr sz="1400" u="none" cap="none" strike="noStrike">
                        <a:solidFill>
                          <a:srgbClr val="FF0000"/>
                        </a:solidFill>
                      </a:endParaRPr>
                    </a:p>
                  </a:txBody>
                  <a:tcPr marT="9525" marB="91425" marR="9525" marL="9525" anchor="ct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0.19</a:t>
                      </a:r>
                      <a:endParaRPr sz="1400" u="none" cap="none" strike="noStrike"/>
                    </a:p>
                  </a:txBody>
                  <a:tcPr marT="9525" marB="91425" marR="9525" marL="9525" anchor="ct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solidFill>
                            <a:schemeClr val="accent6"/>
                          </a:solidFill>
                        </a:rPr>
                        <a:t>0.70</a:t>
                      </a:r>
                      <a:endParaRPr sz="1400" u="none" cap="none" strike="noStrike">
                        <a:solidFill>
                          <a:schemeClr val="accent6"/>
                        </a:solidFill>
                      </a:endParaRPr>
                    </a:p>
                  </a:txBody>
                  <a:tcPr marT="9525" marB="91425" marR="9525" marL="9525" anchor="ct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0.52</a:t>
                      </a:r>
                      <a:endParaRPr sz="1400" u="none" cap="none" strike="noStrike"/>
                    </a:p>
                  </a:txBody>
                  <a:tcPr marT="9525" marB="91425" marR="9525" marL="9525" anchor="ct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solidFill>
                            <a:schemeClr val="accent6"/>
                          </a:solidFill>
                        </a:rPr>
                        <a:t>0.72</a:t>
                      </a:r>
                      <a:endParaRPr sz="1400" u="none" cap="none" strike="noStrike">
                        <a:solidFill>
                          <a:schemeClr val="accent6"/>
                        </a:solidFill>
                      </a:endParaRPr>
                    </a:p>
                  </a:txBody>
                  <a:tcPr marT="9525" marB="91425" marR="9525" marL="9525" anchor="ct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0.54</a:t>
                      </a:r>
                      <a:endParaRPr sz="1400" u="none" cap="none" strike="noStrike"/>
                    </a:p>
                  </a:txBody>
                  <a:tcPr marT="9525" marB="91425" marR="9525" marL="9525" anchor="ct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1000">
                <a:tc rowSpan="2">
                  <a:txBody>
                    <a:bodyPr/>
                    <a:lstStyle/>
                    <a:p>
                      <a:pPr indent="0" lvl="0" marL="0" marR="0" rtl="0" algn="ctr">
                        <a:lnSpc>
                          <a:spcPct val="115000"/>
                        </a:lnSpc>
                        <a:spcBef>
                          <a:spcPts val="0"/>
                        </a:spcBef>
                        <a:spcAft>
                          <a:spcPts val="0"/>
                        </a:spcAft>
                        <a:buClr>
                          <a:srgbClr val="000000"/>
                        </a:buClr>
                        <a:buSzPts val="1400"/>
                        <a:buFont typeface="Arial"/>
                        <a:buNone/>
                      </a:pPr>
                      <a:r>
                        <a:rPr b="1" lang="en-US" sz="1400" u="none" cap="none" strike="noStrike"/>
                        <a:t>Compensation</a:t>
                      </a:r>
                      <a:endParaRPr b="1" sz="1400" u="none" cap="none" strike="noStrike"/>
                    </a:p>
                  </a:txBody>
                  <a:tcPr marT="9525" marB="91425" marR="9525" marL="95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CFE2F3"/>
                    </a:solidFill>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Compensation</a:t>
                      </a:r>
                      <a:endParaRPr sz="1400" u="none" cap="none" strike="noStrike"/>
                    </a:p>
                  </a:txBody>
                  <a:tcPr marT="9525" marB="91425" marR="9525" marL="95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C9DAF8"/>
                    </a:solidFill>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Pay</a:t>
                      </a:r>
                      <a:endParaRPr sz="1400" u="none" cap="none" strike="noStrike"/>
                    </a:p>
                  </a:txBody>
                  <a:tcPr marT="9525" marB="91425" marR="9525" marL="95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C9DAF8"/>
                    </a:solidFill>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Salary</a:t>
                      </a:r>
                      <a:endParaRPr sz="1400" u="none" cap="none" strike="noStrike"/>
                    </a:p>
                  </a:txBody>
                  <a:tcPr marT="9525" marB="91425" marR="9525" marL="95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C9DAF8"/>
                    </a:solidFill>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Money</a:t>
                      </a:r>
                      <a:endParaRPr sz="1400" u="none" cap="none" strike="noStrike"/>
                    </a:p>
                  </a:txBody>
                  <a:tcPr marT="9525" marB="91425" marR="9525" marL="95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C9DAF8"/>
                    </a:solidFill>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solidFill>
                            <a:schemeClr val="accent6"/>
                          </a:solidFill>
                        </a:rPr>
                        <a:t>Wage</a:t>
                      </a:r>
                      <a:endParaRPr sz="1400" u="none" cap="none" strike="noStrike">
                        <a:solidFill>
                          <a:schemeClr val="accent6"/>
                        </a:solidFill>
                      </a:endParaRPr>
                    </a:p>
                  </a:txBody>
                  <a:tcPr marT="9525" marB="91425" marR="9525" marL="95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C9DAF8"/>
                    </a:solidFill>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solidFill>
                            <a:srgbClr val="FF0000"/>
                          </a:solidFill>
                        </a:rPr>
                        <a:t>Promotion</a:t>
                      </a:r>
                      <a:endParaRPr sz="1400" u="none" cap="none" strike="noStrike"/>
                    </a:p>
                  </a:txBody>
                  <a:tcPr marT="9525" marB="91425" marR="9525" marL="95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C9DAF8"/>
                    </a:solidFill>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Bonus</a:t>
                      </a:r>
                      <a:endParaRPr sz="1400" u="none" cap="none" strike="noStrike"/>
                    </a:p>
                  </a:txBody>
                  <a:tcPr marT="9525" marB="91425" marR="9525" marL="95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C9DAF8"/>
                    </a:solidFill>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Fair</a:t>
                      </a:r>
                      <a:endParaRPr sz="1400" u="none" cap="none" strike="noStrike"/>
                    </a:p>
                  </a:txBody>
                  <a:tcPr marT="9525" marB="91425" marR="9525" marL="95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C9DAF8"/>
                    </a:solidFill>
                  </a:tcPr>
                </a:tc>
              </a:tr>
              <a:tr h="381000">
                <a:tc vMerge="1"/>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0.35</a:t>
                      </a:r>
                      <a:endParaRPr sz="1400" u="none" cap="none" strike="noStrike"/>
                    </a:p>
                  </a:txBody>
                  <a:tcPr marT="9525" marB="91425" marR="9525" marL="9525" anchor="ctr">
                    <a:lnL cap="flat" cmpd="sng" w="9525">
                      <a:solidFill>
                        <a:srgbClr val="9E9E9E"/>
                      </a:solidFill>
                      <a:prstDash val="solid"/>
                      <a:round/>
                      <a:headEnd len="sm" w="sm" type="none"/>
                      <a:tailEnd len="sm" w="sm" type="none"/>
                    </a:lnL>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0.38</a:t>
                      </a:r>
                      <a:endParaRPr sz="1400" u="none" cap="none" strike="noStrike"/>
                    </a:p>
                  </a:txBody>
                  <a:tcPr marT="9525" marB="91425" marR="9525" marL="9525" anchor="ct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0.45</a:t>
                      </a:r>
                      <a:endParaRPr sz="1400" u="none" cap="none" strike="noStrike"/>
                    </a:p>
                  </a:txBody>
                  <a:tcPr marT="9525" marB="91425" marR="9525" marL="9525" anchor="ct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0.28</a:t>
                      </a:r>
                      <a:endParaRPr sz="1400" u="none" cap="none" strike="noStrike"/>
                    </a:p>
                  </a:txBody>
                  <a:tcPr marT="9525" marB="91425" marR="9525" marL="9525" anchor="ct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solidFill>
                            <a:schemeClr val="accent6"/>
                          </a:solidFill>
                        </a:rPr>
                        <a:t>0.66</a:t>
                      </a:r>
                      <a:endParaRPr sz="1400" u="none" cap="none" strike="noStrike">
                        <a:solidFill>
                          <a:schemeClr val="accent6"/>
                        </a:solidFill>
                      </a:endParaRPr>
                    </a:p>
                  </a:txBody>
                  <a:tcPr marT="9525" marB="91425" marR="9525" marL="9525" anchor="ct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solidFill>
                            <a:srgbClr val="FF0000"/>
                          </a:solidFill>
                        </a:rPr>
                        <a:t>0.13</a:t>
                      </a:r>
                      <a:endParaRPr sz="1400" u="none" cap="none" strike="noStrike">
                        <a:solidFill>
                          <a:srgbClr val="FF0000"/>
                        </a:solidFill>
                      </a:endParaRPr>
                    </a:p>
                  </a:txBody>
                  <a:tcPr marT="9525" marB="91425" marR="9525" marL="9525" anchor="ct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0.60</a:t>
                      </a:r>
                      <a:endParaRPr sz="1400" u="none" cap="none" strike="noStrike"/>
                    </a:p>
                  </a:txBody>
                  <a:tcPr marT="9525" marB="91425" marR="9525" marL="9525" anchor="ct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0.49</a:t>
                      </a:r>
                      <a:endParaRPr sz="1400" u="none" cap="none" strike="noStrike"/>
                    </a:p>
                  </a:txBody>
                  <a:tcPr marT="9525" marB="91425" marR="9525" marL="9525" anchor="ct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1000">
                <a:tc rowSpan="2">
                  <a:txBody>
                    <a:bodyPr/>
                    <a:lstStyle/>
                    <a:p>
                      <a:pPr indent="0" lvl="0" marL="0" marR="0" rtl="0" algn="ctr">
                        <a:lnSpc>
                          <a:spcPct val="115000"/>
                        </a:lnSpc>
                        <a:spcBef>
                          <a:spcPts val="0"/>
                        </a:spcBef>
                        <a:spcAft>
                          <a:spcPts val="0"/>
                        </a:spcAft>
                        <a:buClr>
                          <a:srgbClr val="000000"/>
                        </a:buClr>
                        <a:buSzPts val="1400"/>
                        <a:buFont typeface="Arial"/>
                        <a:buNone/>
                      </a:pPr>
                      <a:r>
                        <a:rPr b="1" lang="en-US" sz="1400" u="none" cap="none" strike="noStrike"/>
                        <a:t>Culture</a:t>
                      </a:r>
                      <a:endParaRPr b="1" sz="1400" u="none" cap="none" strike="noStrike"/>
                    </a:p>
                  </a:txBody>
                  <a:tcPr marT="9525" marB="91425" marR="9525" marL="95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CFE2F3"/>
                    </a:solidFill>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Culture</a:t>
                      </a:r>
                      <a:endParaRPr sz="1400" u="none" cap="none" strike="noStrike"/>
                    </a:p>
                  </a:txBody>
                  <a:tcPr marT="9525" marB="91425" marR="9525" marL="95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C9DAF8"/>
                    </a:solidFill>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Manager</a:t>
                      </a:r>
                      <a:endParaRPr sz="1400" u="none" cap="none" strike="noStrike"/>
                    </a:p>
                  </a:txBody>
                  <a:tcPr marT="9525" marB="91425" marR="9525" marL="95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C9DAF8"/>
                    </a:solidFill>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Collaboration</a:t>
                      </a:r>
                      <a:endParaRPr sz="1400" u="none" cap="none" strike="noStrike"/>
                    </a:p>
                  </a:txBody>
                  <a:tcPr marT="9525" marB="91425" marR="9525" marL="95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C9DAF8"/>
                    </a:solidFill>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Support</a:t>
                      </a:r>
                      <a:endParaRPr sz="1400" u="none" cap="none" strike="noStrike"/>
                    </a:p>
                  </a:txBody>
                  <a:tcPr marT="9525" marB="91425" marR="9525" marL="95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C9DAF8"/>
                    </a:solidFill>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Plan</a:t>
                      </a:r>
                      <a:endParaRPr sz="1400" u="none" cap="none" strike="noStrike"/>
                    </a:p>
                  </a:txBody>
                  <a:tcPr marT="9525" marB="91425" marR="9525" marL="95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C9DAF8"/>
                    </a:solidFill>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Team</a:t>
                      </a:r>
                      <a:endParaRPr sz="1400" u="none" cap="none" strike="noStrike"/>
                    </a:p>
                  </a:txBody>
                  <a:tcPr marT="9525" marB="91425" marR="9525" marL="95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C9DAF8"/>
                    </a:solidFill>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Trust</a:t>
                      </a:r>
                      <a:endParaRPr sz="1400" u="none" cap="none" strike="noStrike"/>
                    </a:p>
                  </a:txBody>
                  <a:tcPr marT="9525" marB="91425" marR="9525" marL="95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C9DAF8"/>
                    </a:solidFill>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Responsibility</a:t>
                      </a:r>
                      <a:endParaRPr sz="1400" u="none" cap="none" strike="noStrike"/>
                    </a:p>
                  </a:txBody>
                  <a:tcPr marT="9525" marB="91425" marR="9525" marL="95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C9DAF8"/>
                    </a:solidFill>
                  </a:tcPr>
                </a:tc>
              </a:tr>
              <a:tr h="381000">
                <a:tc vMerge="1"/>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0.55</a:t>
                      </a:r>
                      <a:endParaRPr sz="1400" u="none" cap="none" strike="noStrike"/>
                    </a:p>
                  </a:txBody>
                  <a:tcPr marT="9525" marB="91425" marR="9525" marL="9525" anchor="ctr">
                    <a:lnL cap="flat" cmpd="sng" w="9525">
                      <a:solidFill>
                        <a:srgbClr val="9E9E9E"/>
                      </a:solidFill>
                      <a:prstDash val="solid"/>
                      <a:round/>
                      <a:headEnd len="sm" w="sm" type="none"/>
                      <a:tailEnd len="sm" w="sm" type="none"/>
                    </a:lnL>
                    <a:lnT cap="flat" cmpd="sng" w="9525">
                      <a:solidFill>
                        <a:srgbClr val="9E9E9E"/>
                      </a:solidFill>
                      <a:prstDash val="solid"/>
                      <a:round/>
                      <a:headEnd len="sm" w="sm" type="none"/>
                      <a:tailEnd len="sm" w="sm" type="none"/>
                    </a:lnT>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0.29</a:t>
                      </a:r>
                      <a:endParaRPr sz="1400" u="none" cap="none" strike="noStrike"/>
                    </a:p>
                  </a:txBody>
                  <a:tcPr marT="9525" marB="91425" marR="9525" marL="9525" anchor="ctr">
                    <a:lnT cap="flat" cmpd="sng" w="9525">
                      <a:solidFill>
                        <a:srgbClr val="9E9E9E"/>
                      </a:solidFill>
                      <a:prstDash val="solid"/>
                      <a:round/>
                      <a:headEnd len="sm" w="sm" type="none"/>
                      <a:tailEnd len="sm" w="sm" type="none"/>
                    </a:lnT>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0.38</a:t>
                      </a:r>
                      <a:endParaRPr sz="1400" u="none" cap="none" strike="noStrike"/>
                    </a:p>
                  </a:txBody>
                  <a:tcPr marT="9525" marB="91425" marR="9525" marL="9525" anchor="ctr">
                    <a:lnT cap="flat" cmpd="sng" w="9525">
                      <a:solidFill>
                        <a:srgbClr val="9E9E9E"/>
                      </a:solidFill>
                      <a:prstDash val="solid"/>
                      <a:round/>
                      <a:headEnd len="sm" w="sm" type="none"/>
                      <a:tailEnd len="sm" w="sm" type="none"/>
                    </a:lnT>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0.62</a:t>
                      </a:r>
                      <a:endParaRPr sz="1400" u="none" cap="none" strike="noStrike"/>
                    </a:p>
                  </a:txBody>
                  <a:tcPr marT="9525" marB="91425" marR="9525" marL="9525" anchor="ctr">
                    <a:lnT cap="flat" cmpd="sng" w="9525">
                      <a:solidFill>
                        <a:srgbClr val="9E9E9E"/>
                      </a:solidFill>
                      <a:prstDash val="solid"/>
                      <a:round/>
                      <a:headEnd len="sm" w="sm" type="none"/>
                      <a:tailEnd len="sm" w="sm" type="none"/>
                    </a:lnT>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0.14</a:t>
                      </a:r>
                      <a:endParaRPr sz="1400" u="none" cap="none" strike="noStrike"/>
                    </a:p>
                  </a:txBody>
                  <a:tcPr marT="9525" marB="91425" marR="9525" marL="9525" anchor="ctr">
                    <a:lnT cap="flat" cmpd="sng" w="9525">
                      <a:solidFill>
                        <a:srgbClr val="9E9E9E"/>
                      </a:solidFill>
                      <a:prstDash val="solid"/>
                      <a:round/>
                      <a:headEnd len="sm" w="sm" type="none"/>
                      <a:tailEnd len="sm" w="sm" type="none"/>
                    </a:lnT>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0.39</a:t>
                      </a:r>
                      <a:endParaRPr sz="1400" u="none" cap="none" strike="noStrike"/>
                    </a:p>
                  </a:txBody>
                  <a:tcPr marT="9525" marB="91425" marR="9525" marL="9525" anchor="ctr">
                    <a:lnT cap="flat" cmpd="sng" w="9525">
                      <a:solidFill>
                        <a:srgbClr val="9E9E9E"/>
                      </a:solidFill>
                      <a:prstDash val="solid"/>
                      <a:round/>
                      <a:headEnd len="sm" w="sm" type="none"/>
                      <a:tailEnd len="sm" w="sm" type="none"/>
                    </a:lnT>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0.46</a:t>
                      </a:r>
                      <a:endParaRPr sz="1400" u="none" cap="none" strike="noStrike"/>
                    </a:p>
                  </a:txBody>
                  <a:tcPr marT="9525" marB="91425" marR="9525" marL="9525" anchor="ctr">
                    <a:lnT cap="flat" cmpd="sng" w="9525">
                      <a:solidFill>
                        <a:srgbClr val="9E9E9E"/>
                      </a:solidFill>
                      <a:prstDash val="solid"/>
                      <a:round/>
                      <a:headEnd len="sm" w="sm" type="none"/>
                      <a:tailEnd len="sm" w="sm" type="none"/>
                    </a:lnT>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0.45</a:t>
                      </a:r>
                      <a:endParaRPr sz="1400" u="none" cap="none" strike="noStrike"/>
                    </a:p>
                  </a:txBody>
                  <a:tcPr marT="9525" marB="91425" marR="9525" marL="9525" anchor="ctr">
                    <a:lnT cap="flat" cmpd="sng" w="9525">
                      <a:solidFill>
                        <a:srgbClr val="9E9E9E"/>
                      </a:solidFill>
                      <a:prstDash val="solid"/>
                      <a:round/>
                      <a:headEnd len="sm" w="sm" type="none"/>
                      <a:tailEnd len="sm" w="sm" type="none"/>
                    </a:lnT>
                  </a:tcPr>
                </a:tc>
              </a:tr>
              <a:tr h="381000">
                <a:tc rowSpan="2">
                  <a:txBody>
                    <a:bodyPr/>
                    <a:lstStyle/>
                    <a:p>
                      <a:pPr indent="0" lvl="0" marL="0" rtl="0" algn="ctr">
                        <a:lnSpc>
                          <a:spcPct val="115000"/>
                        </a:lnSpc>
                        <a:spcBef>
                          <a:spcPts val="0"/>
                        </a:spcBef>
                        <a:spcAft>
                          <a:spcPts val="0"/>
                        </a:spcAft>
                        <a:buNone/>
                      </a:pPr>
                      <a:r>
                        <a:rPr b="1" lang="en-US"/>
                        <a:t>Environment</a:t>
                      </a:r>
                      <a:endParaRPr b="1"/>
                    </a:p>
                  </a:txBody>
                  <a:tcPr marT="9525" marB="91425" marR="9525" marL="95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solidFill>
                      <a:srgbClr val="CFE2F3"/>
                    </a:solidFill>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balance</a:t>
                      </a:r>
                      <a:endParaRPr sz="1400" u="none" cap="none" strike="noStrike"/>
                    </a:p>
                  </a:txBody>
                  <a:tcPr marT="9525" marB="91425" marR="9525" marL="9525" anchor="ctr">
                    <a:lnL cap="flat" cmpd="sng" w="9525">
                      <a:solidFill>
                        <a:srgbClr val="9E9E9E"/>
                      </a:solidFill>
                      <a:prstDash val="solid"/>
                      <a:round/>
                      <a:headEnd len="sm" w="sm" type="none"/>
                      <a:tailEnd len="sm" w="sm" type="none"/>
                    </a:lnL>
                    <a:solidFill>
                      <a:srgbClr val="C9DAF8"/>
                    </a:solidFill>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solidFill>
                            <a:srgbClr val="FF0000"/>
                          </a:solidFill>
                        </a:rPr>
                        <a:t>management</a:t>
                      </a:r>
                      <a:endParaRPr sz="1400" u="none" cap="none" strike="noStrike">
                        <a:solidFill>
                          <a:srgbClr val="FF0000"/>
                        </a:solidFill>
                      </a:endParaRPr>
                    </a:p>
                  </a:txBody>
                  <a:tcPr marT="9525" marB="91425" marR="9525" marL="9525" anchor="ctr">
                    <a:solidFill>
                      <a:srgbClr val="C9DAF8"/>
                    </a:solidFill>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global</a:t>
                      </a:r>
                      <a:endParaRPr sz="1400" u="none" cap="none" strike="noStrike"/>
                    </a:p>
                  </a:txBody>
                  <a:tcPr marT="9525" marB="91425" marR="9525" marL="9525" anchor="ctr">
                    <a:solidFill>
                      <a:srgbClr val="C9DAF8"/>
                    </a:solidFill>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team</a:t>
                      </a:r>
                      <a:endParaRPr sz="1400" u="none" cap="none" strike="noStrike"/>
                    </a:p>
                  </a:txBody>
                  <a:tcPr marT="9525" marB="91425" marR="9525" marL="9525" anchor="ctr">
                    <a:solidFill>
                      <a:srgbClr val="C9DAF8"/>
                    </a:solidFill>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training</a:t>
                      </a:r>
                      <a:endParaRPr sz="1400" u="none" cap="none" strike="noStrike"/>
                    </a:p>
                  </a:txBody>
                  <a:tcPr marT="9525" marB="91425" marR="9525" marL="9525" anchor="ctr">
                    <a:solidFill>
                      <a:srgbClr val="C9DAF8"/>
                    </a:solidFill>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solidFill>
                            <a:schemeClr val="accent6"/>
                          </a:solidFill>
                        </a:rPr>
                        <a:t>flexible</a:t>
                      </a:r>
                      <a:endParaRPr sz="1400" u="none" cap="none" strike="noStrike">
                        <a:solidFill>
                          <a:schemeClr val="accent6"/>
                        </a:solidFill>
                      </a:endParaRPr>
                    </a:p>
                  </a:txBody>
                  <a:tcPr marT="9525" marB="91425" marR="9525" marL="9525" anchor="ctr">
                    <a:solidFill>
                      <a:srgbClr val="C9DAF8"/>
                    </a:solidFill>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health</a:t>
                      </a:r>
                      <a:endParaRPr sz="1400" u="none" cap="none" strike="noStrike"/>
                    </a:p>
                  </a:txBody>
                  <a:tcPr marT="9525" marB="91425" marR="9525" marL="9525" anchor="ctr">
                    <a:solidFill>
                      <a:srgbClr val="C9DAF8"/>
                    </a:solidFill>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vacation</a:t>
                      </a:r>
                      <a:endParaRPr sz="1400" u="none" cap="none" strike="noStrike"/>
                    </a:p>
                  </a:txBody>
                  <a:tcPr marT="9525" marB="91425" marR="9525" marL="9525" anchor="ctr">
                    <a:solidFill>
                      <a:srgbClr val="C9DAF8"/>
                    </a:solidFill>
                  </a:tcPr>
                </a:tc>
              </a:tr>
              <a:tr h="381000">
                <a:tc vMerge="1"/>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0.64</a:t>
                      </a:r>
                      <a:endParaRPr sz="1400" u="none" cap="none" strike="noStrike"/>
                    </a:p>
                  </a:txBody>
                  <a:tcPr marT="9525" marB="91425" marR="9525" marL="9525" anchor="ct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solidFill>
                            <a:srgbClr val="FF0000"/>
                          </a:solidFill>
                        </a:rPr>
                        <a:t>0.12</a:t>
                      </a:r>
                      <a:endParaRPr sz="1400" u="none" cap="none" strike="noStrike">
                        <a:solidFill>
                          <a:srgbClr val="FF0000"/>
                        </a:solidFill>
                      </a:endParaRPr>
                    </a:p>
                  </a:txBody>
                  <a:tcPr marT="9525" marB="91425" marR="9525" marL="9525" anchor="ct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0.48</a:t>
                      </a:r>
                      <a:endParaRPr sz="1400" u="none" cap="none" strike="noStrike"/>
                    </a:p>
                  </a:txBody>
                  <a:tcPr marT="9525" marB="91425" marR="9525" marL="9525" anchor="ct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0.39</a:t>
                      </a:r>
                      <a:endParaRPr sz="1400" u="none" cap="none" strike="noStrike"/>
                    </a:p>
                  </a:txBody>
                  <a:tcPr marT="9525" marB="91425" marR="9525" marL="9525" anchor="ct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0.48</a:t>
                      </a:r>
                      <a:endParaRPr sz="1400" u="none" cap="none" strike="noStrike"/>
                    </a:p>
                  </a:txBody>
                  <a:tcPr marT="9525" marB="91425" marR="9525" marL="9525" anchor="ct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solidFill>
                            <a:schemeClr val="accent6"/>
                          </a:solidFill>
                        </a:rPr>
                        <a:t>0.73</a:t>
                      </a:r>
                      <a:endParaRPr sz="1400" u="none" cap="none" strike="noStrike">
                        <a:solidFill>
                          <a:schemeClr val="accent6"/>
                        </a:solidFill>
                      </a:endParaRPr>
                    </a:p>
                  </a:txBody>
                  <a:tcPr marT="9525" marB="91425" marR="9525" marL="9525" anchor="ct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0.52</a:t>
                      </a:r>
                      <a:endParaRPr sz="1400" u="none" cap="none" strike="noStrike"/>
                    </a:p>
                  </a:txBody>
                  <a:tcPr marT="9525" marB="91425" marR="9525" marL="9525" anchor="ct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0.51</a:t>
                      </a:r>
                      <a:endParaRPr sz="1400" u="none" cap="none" strike="noStrike"/>
                    </a:p>
                  </a:txBody>
                  <a:tcPr marT="9525" marB="91425" marR="9525" marL="9525" anchor="ctr"/>
                </a:tc>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6" name="Shape 216"/>
        <p:cNvGrpSpPr/>
        <p:nvPr/>
      </p:nvGrpSpPr>
      <p:grpSpPr>
        <a:xfrm>
          <a:off x="0" y="0"/>
          <a:ext cx="0" cy="0"/>
          <a:chOff x="0" y="0"/>
          <a:chExt cx="0" cy="0"/>
        </a:xfrm>
      </p:grpSpPr>
      <p:sp>
        <p:nvSpPr>
          <p:cNvPr id="217" name="Google Shape;217;p9"/>
          <p:cNvSpPr txBox="1"/>
          <p:nvPr>
            <p:ph type="title"/>
          </p:nvPr>
        </p:nvSpPr>
        <p:spPr>
          <a:xfrm>
            <a:off x="548783" y="403624"/>
            <a:ext cx="11076300" cy="521100"/>
          </a:xfrm>
          <a:prstGeom prst="rect">
            <a:avLst/>
          </a:prstGeom>
          <a:noFill/>
          <a:ln>
            <a:noFill/>
          </a:ln>
        </p:spPr>
        <p:txBody>
          <a:bodyPr anchorCtr="0" anchor="t" bIns="0" lIns="0" spcFirstLastPara="1" rIns="0" wrap="square" tIns="0">
            <a:noAutofit/>
          </a:bodyPr>
          <a:lstStyle/>
          <a:p>
            <a:pPr indent="0" lvl="0" marL="0" rtl="0" algn="ctr">
              <a:lnSpc>
                <a:spcPct val="88888"/>
              </a:lnSpc>
              <a:spcBef>
                <a:spcPts val="0"/>
              </a:spcBef>
              <a:spcAft>
                <a:spcPts val="0"/>
              </a:spcAft>
              <a:buClr>
                <a:schemeClr val="dk1"/>
              </a:buClr>
              <a:buSzPts val="3600"/>
              <a:buFont typeface="Gill Sans"/>
              <a:buNone/>
            </a:pPr>
            <a:r>
              <a:rPr lang="en-US" sz="3600">
                <a:latin typeface="Gill Sans"/>
                <a:ea typeface="Gill Sans"/>
                <a:cs typeface="Gill Sans"/>
                <a:sym typeface="Gill Sans"/>
              </a:rPr>
              <a:t>Sentiment</a:t>
            </a:r>
            <a:r>
              <a:rPr lang="en-US"/>
              <a:t> Analysis - Hp</a:t>
            </a:r>
            <a:endParaRPr/>
          </a:p>
        </p:txBody>
      </p:sp>
      <p:sp>
        <p:nvSpPr>
          <p:cNvPr id="218" name="Google Shape;218;p9"/>
          <p:cNvSpPr txBox="1"/>
          <p:nvPr>
            <p:ph idx="12" type="sldNum"/>
          </p:nvPr>
        </p:nvSpPr>
        <p:spPr>
          <a:xfrm>
            <a:off x="11752974" y="6473952"/>
            <a:ext cx="438900" cy="1554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SzPts val="1000"/>
              <a:buNone/>
            </a:pPr>
            <a:fld id="{00000000-1234-1234-1234-123412341234}" type="slidenum">
              <a:rPr lang="en-US"/>
              <a:t>‹#›</a:t>
            </a:fld>
            <a:endParaRPr/>
          </a:p>
        </p:txBody>
      </p:sp>
      <p:graphicFrame>
        <p:nvGraphicFramePr>
          <p:cNvPr id="219" name="Google Shape;219;p9"/>
          <p:cNvGraphicFramePr/>
          <p:nvPr/>
        </p:nvGraphicFramePr>
        <p:xfrm>
          <a:off x="427588" y="1524000"/>
          <a:ext cx="3000000" cy="3000000"/>
        </p:xfrm>
        <a:graphic>
          <a:graphicData uri="http://schemas.openxmlformats.org/drawingml/2006/table">
            <a:tbl>
              <a:tblPr>
                <a:noFill/>
                <a:tableStyleId>{F6F3E1F7-AA6D-4C3B-BC61-E8AE995E9F24}</a:tableStyleId>
              </a:tblPr>
              <a:tblGrid>
                <a:gridCol w="1473075"/>
                <a:gridCol w="1230700"/>
                <a:gridCol w="1230700"/>
                <a:gridCol w="1230700"/>
                <a:gridCol w="1230700"/>
                <a:gridCol w="1230700"/>
                <a:gridCol w="1230700"/>
                <a:gridCol w="1230700"/>
                <a:gridCol w="1230700"/>
              </a:tblGrid>
              <a:tr h="381000">
                <a:tc rowSpan="2">
                  <a:txBody>
                    <a:bodyPr/>
                    <a:lstStyle/>
                    <a:p>
                      <a:pPr indent="0" lvl="0" marL="0" marR="0" rtl="0" algn="ctr">
                        <a:lnSpc>
                          <a:spcPct val="115000"/>
                        </a:lnSpc>
                        <a:spcBef>
                          <a:spcPts val="0"/>
                        </a:spcBef>
                        <a:spcAft>
                          <a:spcPts val="0"/>
                        </a:spcAft>
                        <a:buClr>
                          <a:srgbClr val="000000"/>
                        </a:buClr>
                        <a:buSzPts val="1400"/>
                        <a:buFont typeface="Arial"/>
                        <a:buNone/>
                      </a:pPr>
                      <a:r>
                        <a:rPr b="1" lang="en-US" sz="1400" u="none" cap="none" strike="noStrike"/>
                        <a:t>Career</a:t>
                      </a:r>
                      <a:endParaRPr b="1" sz="1400" u="none" cap="none" strike="noStrike"/>
                    </a:p>
                  </a:txBody>
                  <a:tcPr marT="9525" marB="91425" marR="9525" marL="95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CFE2F3"/>
                    </a:solidFill>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Career</a:t>
                      </a:r>
                      <a:endParaRPr sz="1400" u="none" cap="none" strike="noStrike"/>
                    </a:p>
                  </a:txBody>
                  <a:tcPr marT="9525" marB="91425" marR="9525" marL="95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C9DAF8"/>
                    </a:solidFill>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Position </a:t>
                      </a:r>
                      <a:endParaRPr sz="1400" u="none" cap="none" strike="noStrike"/>
                    </a:p>
                  </a:txBody>
                  <a:tcPr marT="9525" marB="91425" marR="9525" marL="95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C9DAF8"/>
                    </a:solidFill>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Stability</a:t>
                      </a:r>
                      <a:endParaRPr sz="1400" u="none" cap="none" strike="noStrike"/>
                    </a:p>
                  </a:txBody>
                  <a:tcPr marT="9525" marB="91425" marR="9525" marL="95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C9DAF8"/>
                    </a:solidFill>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Development</a:t>
                      </a:r>
                      <a:endParaRPr sz="1400" u="none" cap="none" strike="noStrike"/>
                    </a:p>
                  </a:txBody>
                  <a:tcPr marT="9525" marB="91425" marR="9525" marL="95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C9DAF8"/>
                    </a:solidFill>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Growth</a:t>
                      </a:r>
                      <a:endParaRPr sz="1400" u="none" cap="none" strike="noStrike"/>
                    </a:p>
                  </a:txBody>
                  <a:tcPr marT="9525" marB="91425" marR="9525" marL="95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C9DAF8"/>
                    </a:solidFill>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Train</a:t>
                      </a:r>
                      <a:endParaRPr sz="1400" u="none" cap="none" strike="noStrike"/>
                    </a:p>
                  </a:txBody>
                  <a:tcPr marT="9525" marB="91425" marR="9525" marL="95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C9DAF8"/>
                    </a:solidFill>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solidFill>
                            <a:schemeClr val="accent6"/>
                          </a:solidFill>
                        </a:rPr>
                        <a:t>Consult</a:t>
                      </a:r>
                      <a:endParaRPr sz="1400" u="none" cap="none" strike="noStrike">
                        <a:solidFill>
                          <a:schemeClr val="accent6"/>
                        </a:solidFill>
                      </a:endParaRPr>
                    </a:p>
                  </a:txBody>
                  <a:tcPr marT="9525" marB="91425" marR="9525" marL="95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C9DAF8"/>
                    </a:solidFill>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Feedback</a:t>
                      </a:r>
                      <a:endParaRPr sz="1400" u="none" cap="none" strike="noStrike"/>
                    </a:p>
                  </a:txBody>
                  <a:tcPr marT="9525" marB="91425" marR="9525" marL="95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C9DAF8"/>
                    </a:solidFill>
                  </a:tcPr>
                </a:tc>
              </a:tr>
              <a:tr h="381000">
                <a:tc vMerge="1"/>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0.36</a:t>
                      </a:r>
                      <a:endParaRPr sz="1400" u="none" cap="none" strike="noStrike"/>
                    </a:p>
                  </a:txBody>
                  <a:tcPr marT="9525" marB="91425" marR="9525" marL="95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0.16</a:t>
                      </a:r>
                      <a:endParaRPr sz="1400" u="none" cap="none" strike="noStrike"/>
                    </a:p>
                  </a:txBody>
                  <a:tcPr marT="9525" marB="91425" marR="9525" marL="95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0.06</a:t>
                      </a:r>
                      <a:endParaRPr sz="1400" u="none" cap="none" strike="noStrike"/>
                    </a:p>
                  </a:txBody>
                  <a:tcPr marT="9525" marB="91425" marR="9525" marL="95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0.49</a:t>
                      </a:r>
                      <a:endParaRPr sz="1400" u="none" cap="none" strike="noStrike"/>
                    </a:p>
                  </a:txBody>
                  <a:tcPr marT="9525" marB="91425" marR="9525" marL="95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0.42</a:t>
                      </a:r>
                      <a:endParaRPr sz="1400" u="none" cap="none" strike="noStrike"/>
                    </a:p>
                  </a:txBody>
                  <a:tcPr marT="9525" marB="91425" marR="9525" marL="95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0.24</a:t>
                      </a:r>
                      <a:endParaRPr sz="1400" u="none" cap="none" strike="noStrike"/>
                    </a:p>
                  </a:txBody>
                  <a:tcPr marT="9525" marB="91425" marR="9525" marL="95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solidFill>
                            <a:schemeClr val="accent6"/>
                          </a:solidFill>
                        </a:rPr>
                        <a:t>0.86</a:t>
                      </a:r>
                      <a:endParaRPr sz="1400" u="none" cap="none" strike="noStrike">
                        <a:solidFill>
                          <a:schemeClr val="accent6"/>
                        </a:solidFill>
                      </a:endParaRPr>
                    </a:p>
                  </a:txBody>
                  <a:tcPr marT="9525" marB="91425" marR="9525" marL="95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0.37</a:t>
                      </a:r>
                      <a:endParaRPr sz="1400" u="none" cap="none" strike="noStrike"/>
                    </a:p>
                  </a:txBody>
                  <a:tcPr marT="9525" marB="91425" marR="9525" marL="95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1000">
                <a:tc rowSpan="2">
                  <a:txBody>
                    <a:bodyPr/>
                    <a:lstStyle/>
                    <a:p>
                      <a:pPr indent="0" lvl="0" marL="0" marR="0" rtl="0" algn="ctr">
                        <a:lnSpc>
                          <a:spcPct val="115000"/>
                        </a:lnSpc>
                        <a:spcBef>
                          <a:spcPts val="0"/>
                        </a:spcBef>
                        <a:spcAft>
                          <a:spcPts val="0"/>
                        </a:spcAft>
                        <a:buClr>
                          <a:srgbClr val="000000"/>
                        </a:buClr>
                        <a:buSzPts val="1400"/>
                        <a:buFont typeface="Arial"/>
                        <a:buNone/>
                      </a:pPr>
                      <a:r>
                        <a:rPr b="1" lang="en-US" sz="1400" u="none" cap="none" strike="noStrike"/>
                        <a:t>Benefit</a:t>
                      </a:r>
                      <a:endParaRPr b="1" sz="1400" u="none" cap="none" strike="noStrike"/>
                    </a:p>
                  </a:txBody>
                  <a:tcPr marT="9525" marB="91425" marR="9525" marL="95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CFE2F3"/>
                    </a:solidFill>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Health</a:t>
                      </a:r>
                      <a:endParaRPr sz="1400" u="none" cap="none" strike="noStrike"/>
                    </a:p>
                  </a:txBody>
                  <a:tcPr marT="9525" marB="91425" marR="9525" marL="95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C9DAF8"/>
                    </a:solidFill>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Insurance</a:t>
                      </a:r>
                      <a:endParaRPr sz="1400" u="none" cap="none" strike="noStrike"/>
                    </a:p>
                  </a:txBody>
                  <a:tcPr marT="9525" marB="91425" marR="9525" marL="95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C9DAF8"/>
                    </a:solidFill>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solidFill>
                            <a:srgbClr val="FF0000"/>
                          </a:solidFill>
                        </a:rPr>
                        <a:t>Stock</a:t>
                      </a:r>
                      <a:endParaRPr sz="1400" u="none" cap="none" strike="noStrike">
                        <a:solidFill>
                          <a:srgbClr val="FF0000"/>
                        </a:solidFill>
                      </a:endParaRPr>
                    </a:p>
                  </a:txBody>
                  <a:tcPr marT="9525" marB="91425" marR="9525" marL="95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C9DAF8"/>
                    </a:solidFill>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Time</a:t>
                      </a:r>
                      <a:endParaRPr sz="1400" u="none" cap="none" strike="noStrike"/>
                    </a:p>
                  </a:txBody>
                  <a:tcPr marT="9525" marB="91425" marR="9525" marL="95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C9DAF8"/>
                    </a:solidFill>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solidFill>
                            <a:srgbClr val="FF0000"/>
                          </a:solidFill>
                        </a:rPr>
                        <a:t>Housing</a:t>
                      </a:r>
                      <a:endParaRPr sz="1400" u="none" cap="none" strike="noStrike">
                        <a:solidFill>
                          <a:srgbClr val="FF0000"/>
                        </a:solidFill>
                      </a:endParaRPr>
                    </a:p>
                  </a:txBody>
                  <a:tcPr marT="9525" marB="91425" marR="9525" marL="95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C9DAF8"/>
                    </a:solidFill>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solidFill>
                            <a:srgbClr val="FF0000"/>
                          </a:solidFill>
                        </a:rPr>
                        <a:t>Child</a:t>
                      </a:r>
                      <a:endParaRPr sz="1400" u="none" cap="none" strike="noStrike">
                        <a:solidFill>
                          <a:srgbClr val="FF0000"/>
                        </a:solidFill>
                      </a:endParaRPr>
                    </a:p>
                  </a:txBody>
                  <a:tcPr marT="9525" marB="91425" marR="9525" marL="95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C9DAF8"/>
                    </a:solidFill>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401k</a:t>
                      </a:r>
                      <a:endParaRPr sz="1400" u="none" cap="none" strike="noStrike"/>
                    </a:p>
                  </a:txBody>
                  <a:tcPr marT="9525" marB="91425" marR="9525" marL="95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C9DAF8"/>
                    </a:solidFill>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Holiday</a:t>
                      </a:r>
                      <a:endParaRPr sz="1400" u="none" cap="none" strike="noStrike"/>
                    </a:p>
                  </a:txBody>
                  <a:tcPr marT="9525" marB="91425" marR="9525" marL="95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C9DAF8"/>
                    </a:solidFill>
                  </a:tcPr>
                </a:tc>
              </a:tr>
              <a:tr h="381000">
                <a:tc vMerge="1"/>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0.58</a:t>
                      </a:r>
                      <a:endParaRPr sz="1400" u="none" cap="none" strike="noStrike"/>
                    </a:p>
                  </a:txBody>
                  <a:tcPr marT="9525" marB="91425" marR="9525" marL="95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0.21</a:t>
                      </a:r>
                      <a:endParaRPr sz="1400" u="none" cap="none" strike="noStrike"/>
                    </a:p>
                  </a:txBody>
                  <a:tcPr marT="9525" marB="91425" marR="9525" marL="95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solidFill>
                            <a:srgbClr val="FF0000"/>
                          </a:solidFill>
                        </a:rPr>
                        <a:t>-0.07</a:t>
                      </a:r>
                      <a:endParaRPr sz="1400" u="none" cap="none" strike="noStrike">
                        <a:solidFill>
                          <a:srgbClr val="FF0000"/>
                        </a:solidFill>
                      </a:endParaRPr>
                    </a:p>
                  </a:txBody>
                  <a:tcPr marT="9525" marB="91425" marR="9525" marL="95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0.13</a:t>
                      </a:r>
                      <a:endParaRPr sz="1400" u="none" cap="none" strike="noStrike"/>
                    </a:p>
                  </a:txBody>
                  <a:tcPr marT="9525" marB="91425" marR="9525" marL="95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solidFill>
                            <a:srgbClr val="FF0000"/>
                          </a:solidFill>
                        </a:rPr>
                        <a:t>-0.17</a:t>
                      </a:r>
                      <a:endParaRPr sz="1400" u="none" cap="none" strike="noStrike">
                        <a:solidFill>
                          <a:srgbClr val="FF0000"/>
                        </a:solidFill>
                      </a:endParaRPr>
                    </a:p>
                  </a:txBody>
                  <a:tcPr marT="9525" marB="91425" marR="9525" marL="95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solidFill>
                            <a:srgbClr val="FF0000"/>
                          </a:solidFill>
                        </a:rPr>
                        <a:t>-0.18</a:t>
                      </a:r>
                      <a:endParaRPr sz="1400" u="none" cap="none" strike="noStrike">
                        <a:solidFill>
                          <a:srgbClr val="FF0000"/>
                        </a:solidFill>
                      </a:endParaRPr>
                    </a:p>
                  </a:txBody>
                  <a:tcPr marT="9525" marB="91425" marR="9525" marL="95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0.32</a:t>
                      </a:r>
                      <a:endParaRPr sz="1400" u="none" cap="none" strike="noStrike"/>
                    </a:p>
                  </a:txBody>
                  <a:tcPr marT="9525" marB="91425" marR="9525" marL="95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0.39</a:t>
                      </a:r>
                      <a:endParaRPr sz="1400" u="none" cap="none" strike="noStrike"/>
                    </a:p>
                  </a:txBody>
                  <a:tcPr marT="9525" marB="91425" marR="9525" marL="95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1000">
                <a:tc rowSpan="2">
                  <a:txBody>
                    <a:bodyPr/>
                    <a:lstStyle/>
                    <a:p>
                      <a:pPr indent="0" lvl="0" marL="0" marR="0" rtl="0" algn="ctr">
                        <a:lnSpc>
                          <a:spcPct val="115000"/>
                        </a:lnSpc>
                        <a:spcBef>
                          <a:spcPts val="0"/>
                        </a:spcBef>
                        <a:spcAft>
                          <a:spcPts val="0"/>
                        </a:spcAft>
                        <a:buClr>
                          <a:srgbClr val="000000"/>
                        </a:buClr>
                        <a:buSzPts val="1400"/>
                        <a:buFont typeface="Arial"/>
                        <a:buNone/>
                      </a:pPr>
                      <a:r>
                        <a:rPr b="1" lang="en-US" sz="1400" u="none" cap="none" strike="noStrike"/>
                        <a:t>Compensation</a:t>
                      </a:r>
                      <a:endParaRPr b="1" sz="1400" u="none" cap="none" strike="noStrike"/>
                    </a:p>
                  </a:txBody>
                  <a:tcPr marT="9525" marB="91425" marR="9525" marL="95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CFE2F3"/>
                    </a:solidFill>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Compensation</a:t>
                      </a:r>
                      <a:endParaRPr sz="1400" u="none" cap="none" strike="noStrike"/>
                    </a:p>
                  </a:txBody>
                  <a:tcPr marT="9525" marB="91425" marR="9525" marL="95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C9DAF8"/>
                    </a:solidFill>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Pay</a:t>
                      </a:r>
                      <a:endParaRPr sz="1400" u="none" cap="none" strike="noStrike"/>
                    </a:p>
                  </a:txBody>
                  <a:tcPr marT="9525" marB="91425" marR="9525" marL="95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C9DAF8"/>
                    </a:solidFill>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Salary</a:t>
                      </a:r>
                      <a:endParaRPr sz="1400" u="none" cap="none" strike="noStrike"/>
                    </a:p>
                  </a:txBody>
                  <a:tcPr marT="9525" marB="91425" marR="9525" marL="95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C9DAF8"/>
                    </a:solidFill>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Money</a:t>
                      </a:r>
                      <a:endParaRPr sz="1400" u="none" cap="none" strike="noStrike"/>
                    </a:p>
                  </a:txBody>
                  <a:tcPr marT="9525" marB="91425" marR="9525" marL="95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C9DAF8"/>
                    </a:solidFill>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Wage</a:t>
                      </a:r>
                      <a:endParaRPr sz="1400" u="none" cap="none" strike="noStrike"/>
                    </a:p>
                  </a:txBody>
                  <a:tcPr marT="9525" marB="91425" marR="9525" marL="95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C9DAF8"/>
                    </a:solidFill>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Promotion</a:t>
                      </a:r>
                      <a:endParaRPr sz="1400" u="none" cap="none" strike="noStrike"/>
                    </a:p>
                  </a:txBody>
                  <a:tcPr marT="9525" marB="91425" marR="9525" marL="95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C9DAF8"/>
                    </a:solidFill>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Bonus</a:t>
                      </a:r>
                      <a:endParaRPr sz="1400" u="none" cap="none" strike="noStrike"/>
                    </a:p>
                  </a:txBody>
                  <a:tcPr marT="9525" marB="91425" marR="9525" marL="95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C9DAF8"/>
                    </a:solidFill>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Fair</a:t>
                      </a:r>
                      <a:endParaRPr sz="1400" u="none" cap="none" strike="noStrike"/>
                    </a:p>
                  </a:txBody>
                  <a:tcPr marT="9525" marB="91425" marR="9525" marL="95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C9DAF8"/>
                    </a:solidFill>
                  </a:tcPr>
                </a:tc>
              </a:tr>
              <a:tr h="381000">
                <a:tc vMerge="1"/>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0.28</a:t>
                      </a:r>
                      <a:endParaRPr sz="1400" u="none" cap="none" strike="noStrike"/>
                    </a:p>
                  </a:txBody>
                  <a:tcPr marT="9525" marB="91425" marR="9525" marL="95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0.19</a:t>
                      </a:r>
                      <a:endParaRPr sz="1400" u="none" cap="none" strike="noStrike"/>
                    </a:p>
                  </a:txBody>
                  <a:tcPr marT="9525" marB="91425" marR="9525" marL="95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0.41</a:t>
                      </a:r>
                      <a:endParaRPr sz="1400" u="none" cap="none" strike="noStrike"/>
                    </a:p>
                  </a:txBody>
                  <a:tcPr marT="9525" marB="91425" marR="9525" marL="95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0.53</a:t>
                      </a:r>
                      <a:endParaRPr sz="1400" u="none" cap="none" strike="noStrike"/>
                    </a:p>
                  </a:txBody>
                  <a:tcPr marT="9525" marB="91425" marR="9525" marL="95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0.41</a:t>
                      </a:r>
                      <a:endParaRPr sz="1400" u="none" cap="none" strike="noStrike"/>
                    </a:p>
                  </a:txBody>
                  <a:tcPr marT="9525" marB="91425" marR="9525" marL="95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-0.04</a:t>
                      </a:r>
                      <a:endParaRPr sz="1400" u="none" cap="none" strike="noStrike"/>
                    </a:p>
                  </a:txBody>
                  <a:tcPr marT="9525" marB="91425" marR="9525" marL="95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0.38</a:t>
                      </a:r>
                      <a:endParaRPr sz="1400" u="none" cap="none" strike="noStrike"/>
                    </a:p>
                  </a:txBody>
                  <a:tcPr marT="9525" marB="91425" marR="9525" marL="95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0.43</a:t>
                      </a:r>
                      <a:endParaRPr sz="1400" u="none" cap="none" strike="noStrike"/>
                    </a:p>
                  </a:txBody>
                  <a:tcPr marT="9525" marB="91425" marR="9525" marL="95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1000">
                <a:tc rowSpan="2">
                  <a:txBody>
                    <a:bodyPr/>
                    <a:lstStyle/>
                    <a:p>
                      <a:pPr indent="0" lvl="0" marL="0" marR="0" rtl="0" algn="ctr">
                        <a:lnSpc>
                          <a:spcPct val="115000"/>
                        </a:lnSpc>
                        <a:spcBef>
                          <a:spcPts val="0"/>
                        </a:spcBef>
                        <a:spcAft>
                          <a:spcPts val="0"/>
                        </a:spcAft>
                        <a:buClr>
                          <a:srgbClr val="000000"/>
                        </a:buClr>
                        <a:buSzPts val="1400"/>
                        <a:buFont typeface="Arial"/>
                        <a:buNone/>
                      </a:pPr>
                      <a:r>
                        <a:rPr b="1" lang="en-US" sz="1400" u="none" cap="none" strike="noStrike"/>
                        <a:t>Culture</a:t>
                      </a:r>
                      <a:endParaRPr b="1" sz="1400" u="none" cap="none" strike="noStrike"/>
                    </a:p>
                  </a:txBody>
                  <a:tcPr marT="9525" marB="91425" marR="9525" marL="95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CFE2F3"/>
                    </a:solidFill>
                  </a:tcPr>
                </a:tc>
                <a:tc>
                  <a:txBody>
                    <a:bodyPr/>
                    <a:lstStyle/>
                    <a:p>
                      <a:pPr indent="0" lvl="0" marL="0" marR="0" rtl="0" algn="ctr">
                        <a:lnSpc>
                          <a:spcPct val="115000"/>
                        </a:lnSpc>
                        <a:spcBef>
                          <a:spcPts val="0"/>
                        </a:spcBef>
                        <a:spcAft>
                          <a:spcPts val="0"/>
                        </a:spcAft>
                        <a:buClr>
                          <a:srgbClr val="000000"/>
                        </a:buClr>
                        <a:buSzPts val="1400"/>
                        <a:buFont typeface="Arial"/>
                        <a:buNone/>
                      </a:pPr>
                      <a:r>
                        <a:rPr lang="en-US">
                          <a:solidFill>
                            <a:schemeClr val="accent6"/>
                          </a:solidFill>
                        </a:rPr>
                        <a:t>Culture</a:t>
                      </a:r>
                      <a:endParaRPr sz="1400" u="none" cap="none" strike="noStrike"/>
                    </a:p>
                  </a:txBody>
                  <a:tcPr marT="9525" marB="91425" marR="9525" marL="95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C9DAF8"/>
                    </a:solidFill>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Manager</a:t>
                      </a:r>
                      <a:endParaRPr sz="1400" u="none" cap="none" strike="noStrike"/>
                    </a:p>
                  </a:txBody>
                  <a:tcPr marT="9525" marB="91425" marR="9525" marL="95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C9DAF8"/>
                    </a:solidFill>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Collaboration</a:t>
                      </a:r>
                      <a:endParaRPr sz="1400" u="none" cap="none" strike="noStrike"/>
                    </a:p>
                  </a:txBody>
                  <a:tcPr marT="9525" marB="91425" marR="9525" marL="95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C9DAF8"/>
                    </a:solidFill>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Support</a:t>
                      </a:r>
                      <a:endParaRPr sz="1400" u="none" cap="none" strike="noStrike"/>
                    </a:p>
                  </a:txBody>
                  <a:tcPr marT="9525" marB="91425" marR="9525" marL="95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C9DAF8"/>
                    </a:solidFill>
                  </a:tcPr>
                </a:tc>
                <a:tc>
                  <a:txBody>
                    <a:bodyPr/>
                    <a:lstStyle/>
                    <a:p>
                      <a:pPr indent="0" lvl="0" marL="0" marR="0" rtl="0" algn="ctr">
                        <a:lnSpc>
                          <a:spcPct val="115000"/>
                        </a:lnSpc>
                        <a:spcBef>
                          <a:spcPts val="0"/>
                        </a:spcBef>
                        <a:spcAft>
                          <a:spcPts val="0"/>
                        </a:spcAft>
                        <a:buClr>
                          <a:srgbClr val="000000"/>
                        </a:buClr>
                        <a:buSzPts val="1400"/>
                        <a:buFont typeface="Arial"/>
                        <a:buNone/>
                      </a:pPr>
                      <a:r>
                        <a:rPr lang="en-US">
                          <a:solidFill>
                            <a:srgbClr val="FF0000"/>
                          </a:solidFill>
                        </a:rPr>
                        <a:t>Plan</a:t>
                      </a:r>
                      <a:endParaRPr>
                        <a:solidFill>
                          <a:srgbClr val="FF0000"/>
                        </a:solidFill>
                      </a:endParaRPr>
                    </a:p>
                  </a:txBody>
                  <a:tcPr marT="9525" marB="91425" marR="9525" marL="95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C9DAF8"/>
                    </a:solidFill>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Team</a:t>
                      </a:r>
                      <a:endParaRPr sz="1400" u="none" cap="none" strike="noStrike"/>
                    </a:p>
                  </a:txBody>
                  <a:tcPr marT="9525" marB="91425" marR="9525" marL="95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C9DAF8"/>
                    </a:solidFill>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Trust</a:t>
                      </a:r>
                      <a:endParaRPr sz="1400" u="none" cap="none" strike="noStrike"/>
                    </a:p>
                  </a:txBody>
                  <a:tcPr marT="9525" marB="91425" marR="9525" marL="95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C9DAF8"/>
                    </a:solidFill>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Responsibility</a:t>
                      </a:r>
                      <a:endParaRPr sz="1400" u="none" cap="none" strike="noStrike"/>
                    </a:p>
                  </a:txBody>
                  <a:tcPr marT="9525" marB="91425" marR="9525" marL="95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C9DAF8"/>
                    </a:solidFill>
                  </a:tcPr>
                </a:tc>
              </a:tr>
              <a:tr h="381000">
                <a:tc vMerge="1"/>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solidFill>
                            <a:schemeClr val="accent6"/>
                          </a:solidFill>
                        </a:rPr>
                        <a:t>0.63</a:t>
                      </a:r>
                      <a:endParaRPr sz="1400" u="none" cap="none" strike="noStrike">
                        <a:solidFill>
                          <a:schemeClr val="accent6"/>
                        </a:solidFill>
                      </a:endParaRPr>
                    </a:p>
                  </a:txBody>
                  <a:tcPr marT="9525" marB="91425" marR="9525" marL="95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0.33</a:t>
                      </a:r>
                      <a:endParaRPr sz="1400" u="none" cap="none" strike="noStrike"/>
                    </a:p>
                  </a:txBody>
                  <a:tcPr marT="9525" marB="91425" marR="9525" marL="95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0.39</a:t>
                      </a:r>
                      <a:endParaRPr sz="1400" u="none" cap="none" strike="noStrike"/>
                    </a:p>
                  </a:txBody>
                  <a:tcPr marT="9525" marB="91425" marR="9525" marL="95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0.59</a:t>
                      </a:r>
                      <a:endParaRPr sz="1400" u="none" cap="none" strike="noStrike"/>
                    </a:p>
                  </a:txBody>
                  <a:tcPr marT="9525" marB="91425" marR="9525" marL="95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solidFill>
                            <a:srgbClr val="FF0000"/>
                          </a:solidFill>
                        </a:rPr>
                        <a:t>-0.02</a:t>
                      </a:r>
                      <a:endParaRPr sz="1400" u="none" cap="none" strike="noStrike">
                        <a:solidFill>
                          <a:srgbClr val="FF0000"/>
                        </a:solidFill>
                      </a:endParaRPr>
                    </a:p>
                  </a:txBody>
                  <a:tcPr marT="9525" marB="91425" marR="9525" marL="95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0.47</a:t>
                      </a:r>
                      <a:endParaRPr sz="1400" u="none" cap="none" strike="noStrike"/>
                    </a:p>
                  </a:txBody>
                  <a:tcPr marT="9525" marB="91425" marR="9525" marL="95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0.56</a:t>
                      </a:r>
                      <a:endParaRPr sz="1400" u="none" cap="none" strike="noStrike"/>
                    </a:p>
                  </a:txBody>
                  <a:tcPr marT="9525" marB="91425" marR="9525" marL="95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0.33</a:t>
                      </a:r>
                      <a:endParaRPr sz="1400" u="none" cap="none" strike="noStrike"/>
                    </a:p>
                  </a:txBody>
                  <a:tcPr marT="9525" marB="91425" marR="9525" marL="95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1000">
                <a:tc rowSpan="2">
                  <a:txBody>
                    <a:bodyPr/>
                    <a:lstStyle/>
                    <a:p>
                      <a:pPr indent="0" lvl="0" marL="0" rtl="0" algn="ctr">
                        <a:lnSpc>
                          <a:spcPct val="115000"/>
                        </a:lnSpc>
                        <a:spcBef>
                          <a:spcPts val="0"/>
                        </a:spcBef>
                        <a:spcAft>
                          <a:spcPts val="0"/>
                        </a:spcAft>
                        <a:buNone/>
                      </a:pPr>
                      <a:r>
                        <a:rPr b="1" lang="en-US"/>
                        <a:t>Environment</a:t>
                      </a:r>
                      <a:endParaRPr b="1"/>
                    </a:p>
                  </a:txBody>
                  <a:tcPr marT="9525" marB="91425" marR="9525" marL="95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CFE2F3"/>
                    </a:solidFill>
                  </a:tcPr>
                </a:tc>
                <a:tc>
                  <a:txBody>
                    <a:bodyPr/>
                    <a:lstStyle/>
                    <a:p>
                      <a:pPr indent="0" lvl="0" marL="0" marR="0" rtl="0" algn="ctr">
                        <a:lnSpc>
                          <a:spcPct val="115000"/>
                        </a:lnSpc>
                        <a:spcBef>
                          <a:spcPts val="0"/>
                        </a:spcBef>
                        <a:spcAft>
                          <a:spcPts val="0"/>
                        </a:spcAft>
                        <a:buClr>
                          <a:srgbClr val="000000"/>
                        </a:buClr>
                        <a:buSzPts val="1400"/>
                        <a:buFont typeface="Arial"/>
                        <a:buNone/>
                      </a:pPr>
                      <a:r>
                        <a:rPr lang="en-US"/>
                        <a:t>B</a:t>
                      </a:r>
                      <a:r>
                        <a:rPr lang="en-US" sz="1400" u="none" cap="none" strike="noStrike"/>
                        <a:t>alance</a:t>
                      </a:r>
                      <a:endParaRPr sz="1400" u="none" cap="none" strike="noStrike"/>
                    </a:p>
                  </a:txBody>
                  <a:tcPr marT="9525" marB="91425" marR="9525" marL="95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C9DAF8"/>
                    </a:solidFill>
                  </a:tcPr>
                </a:tc>
                <a:tc>
                  <a:txBody>
                    <a:bodyPr/>
                    <a:lstStyle/>
                    <a:p>
                      <a:pPr indent="0" lvl="0" marL="0" marR="0" rtl="0" algn="ctr">
                        <a:lnSpc>
                          <a:spcPct val="115000"/>
                        </a:lnSpc>
                        <a:spcBef>
                          <a:spcPts val="0"/>
                        </a:spcBef>
                        <a:spcAft>
                          <a:spcPts val="0"/>
                        </a:spcAft>
                        <a:buClr>
                          <a:srgbClr val="000000"/>
                        </a:buClr>
                        <a:buSzPts val="1400"/>
                        <a:buFont typeface="Arial"/>
                        <a:buNone/>
                      </a:pPr>
                      <a:r>
                        <a:rPr lang="en-US"/>
                        <a:t>M</a:t>
                      </a:r>
                      <a:r>
                        <a:rPr lang="en-US" sz="1400" u="none" cap="none" strike="noStrike"/>
                        <a:t>anagement</a:t>
                      </a:r>
                      <a:endParaRPr sz="1400" u="none" cap="none" strike="noStrike"/>
                    </a:p>
                  </a:txBody>
                  <a:tcPr marT="9525" marB="91425" marR="9525" marL="95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C9DAF8"/>
                    </a:solidFill>
                  </a:tcPr>
                </a:tc>
                <a:tc>
                  <a:txBody>
                    <a:bodyPr/>
                    <a:lstStyle/>
                    <a:p>
                      <a:pPr indent="0" lvl="0" marL="0" marR="0" rtl="0" algn="ctr">
                        <a:lnSpc>
                          <a:spcPct val="115000"/>
                        </a:lnSpc>
                        <a:spcBef>
                          <a:spcPts val="0"/>
                        </a:spcBef>
                        <a:spcAft>
                          <a:spcPts val="0"/>
                        </a:spcAft>
                        <a:buClr>
                          <a:srgbClr val="000000"/>
                        </a:buClr>
                        <a:buSzPts val="1400"/>
                        <a:buFont typeface="Arial"/>
                        <a:buNone/>
                      </a:pPr>
                      <a:r>
                        <a:rPr lang="en-US"/>
                        <a:t>G</a:t>
                      </a:r>
                      <a:r>
                        <a:rPr lang="en-US" sz="1400" u="none" cap="none" strike="noStrike"/>
                        <a:t>lobal</a:t>
                      </a:r>
                      <a:endParaRPr sz="1400" u="none" cap="none" strike="noStrike"/>
                    </a:p>
                  </a:txBody>
                  <a:tcPr marT="9525" marB="91425" marR="9525" marL="95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C9DAF8"/>
                    </a:solidFill>
                  </a:tcPr>
                </a:tc>
                <a:tc>
                  <a:txBody>
                    <a:bodyPr/>
                    <a:lstStyle/>
                    <a:p>
                      <a:pPr indent="0" lvl="0" marL="0" marR="0" rtl="0" algn="ctr">
                        <a:lnSpc>
                          <a:spcPct val="115000"/>
                        </a:lnSpc>
                        <a:spcBef>
                          <a:spcPts val="0"/>
                        </a:spcBef>
                        <a:spcAft>
                          <a:spcPts val="0"/>
                        </a:spcAft>
                        <a:buClr>
                          <a:srgbClr val="000000"/>
                        </a:buClr>
                        <a:buSzPts val="1400"/>
                        <a:buFont typeface="Arial"/>
                        <a:buNone/>
                      </a:pPr>
                      <a:r>
                        <a:rPr lang="en-US"/>
                        <a:t>T</a:t>
                      </a:r>
                      <a:r>
                        <a:rPr lang="en-US" sz="1400" u="none" cap="none" strike="noStrike"/>
                        <a:t>eam</a:t>
                      </a:r>
                      <a:endParaRPr sz="1400" u="none" cap="none" strike="noStrike"/>
                    </a:p>
                  </a:txBody>
                  <a:tcPr marT="9525" marB="91425" marR="9525" marL="95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C9DAF8"/>
                    </a:solidFill>
                  </a:tcPr>
                </a:tc>
                <a:tc>
                  <a:txBody>
                    <a:bodyPr/>
                    <a:lstStyle/>
                    <a:p>
                      <a:pPr indent="0" lvl="0" marL="0" marR="0" rtl="0" algn="ctr">
                        <a:lnSpc>
                          <a:spcPct val="115000"/>
                        </a:lnSpc>
                        <a:spcBef>
                          <a:spcPts val="0"/>
                        </a:spcBef>
                        <a:spcAft>
                          <a:spcPts val="0"/>
                        </a:spcAft>
                        <a:buClr>
                          <a:srgbClr val="000000"/>
                        </a:buClr>
                        <a:buSzPts val="1400"/>
                        <a:buFont typeface="Arial"/>
                        <a:buNone/>
                      </a:pPr>
                      <a:r>
                        <a:rPr lang="en-US"/>
                        <a:t>T</a:t>
                      </a:r>
                      <a:r>
                        <a:rPr lang="en-US" sz="1400" u="none" cap="none" strike="noStrike"/>
                        <a:t>raining</a:t>
                      </a:r>
                      <a:endParaRPr sz="1400" u="none" cap="none" strike="noStrike"/>
                    </a:p>
                  </a:txBody>
                  <a:tcPr marT="9525" marB="91425" marR="9525" marL="95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C9DAF8"/>
                    </a:solidFill>
                  </a:tcPr>
                </a:tc>
                <a:tc>
                  <a:txBody>
                    <a:bodyPr/>
                    <a:lstStyle/>
                    <a:p>
                      <a:pPr indent="0" lvl="0" marL="0" marR="0" rtl="0" algn="ctr">
                        <a:lnSpc>
                          <a:spcPct val="115000"/>
                        </a:lnSpc>
                        <a:spcBef>
                          <a:spcPts val="0"/>
                        </a:spcBef>
                        <a:spcAft>
                          <a:spcPts val="0"/>
                        </a:spcAft>
                        <a:buClr>
                          <a:srgbClr val="000000"/>
                        </a:buClr>
                        <a:buSzPts val="1400"/>
                        <a:buFont typeface="Arial"/>
                        <a:buNone/>
                      </a:pPr>
                      <a:r>
                        <a:rPr lang="en-US">
                          <a:solidFill>
                            <a:schemeClr val="accent6"/>
                          </a:solidFill>
                        </a:rPr>
                        <a:t>Fl</a:t>
                      </a:r>
                      <a:r>
                        <a:rPr lang="en-US" sz="1400" u="none" cap="none" strike="noStrike">
                          <a:solidFill>
                            <a:schemeClr val="accent6"/>
                          </a:solidFill>
                        </a:rPr>
                        <a:t>exible</a:t>
                      </a:r>
                      <a:endParaRPr sz="1400" u="none" cap="none" strike="noStrike">
                        <a:solidFill>
                          <a:schemeClr val="accent6"/>
                        </a:solidFill>
                      </a:endParaRPr>
                    </a:p>
                  </a:txBody>
                  <a:tcPr marT="9525" marB="91425" marR="9525" marL="95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C9DAF8"/>
                    </a:solidFill>
                  </a:tcPr>
                </a:tc>
                <a:tc>
                  <a:txBody>
                    <a:bodyPr/>
                    <a:lstStyle/>
                    <a:p>
                      <a:pPr indent="0" lvl="0" marL="0" marR="0" rtl="0" algn="ctr">
                        <a:lnSpc>
                          <a:spcPct val="115000"/>
                        </a:lnSpc>
                        <a:spcBef>
                          <a:spcPts val="0"/>
                        </a:spcBef>
                        <a:spcAft>
                          <a:spcPts val="0"/>
                        </a:spcAft>
                        <a:buClr>
                          <a:srgbClr val="000000"/>
                        </a:buClr>
                        <a:buSzPts val="1400"/>
                        <a:buFont typeface="Arial"/>
                        <a:buNone/>
                      </a:pPr>
                      <a:r>
                        <a:rPr lang="en-US"/>
                        <a:t>H</a:t>
                      </a:r>
                      <a:r>
                        <a:rPr lang="en-US" sz="1400" u="none" cap="none" strike="noStrike"/>
                        <a:t>ealth</a:t>
                      </a:r>
                      <a:endParaRPr sz="1400" u="none" cap="none" strike="noStrike"/>
                    </a:p>
                  </a:txBody>
                  <a:tcPr marT="9525" marB="91425" marR="9525" marL="95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C9DAF8"/>
                    </a:solidFill>
                  </a:tcPr>
                </a:tc>
                <a:tc>
                  <a:txBody>
                    <a:bodyPr/>
                    <a:lstStyle/>
                    <a:p>
                      <a:pPr indent="0" lvl="0" marL="0" marR="0" rtl="0" algn="ctr">
                        <a:lnSpc>
                          <a:spcPct val="115000"/>
                        </a:lnSpc>
                        <a:spcBef>
                          <a:spcPts val="0"/>
                        </a:spcBef>
                        <a:spcAft>
                          <a:spcPts val="0"/>
                        </a:spcAft>
                        <a:buClr>
                          <a:srgbClr val="000000"/>
                        </a:buClr>
                        <a:buSzPts val="1400"/>
                        <a:buFont typeface="Arial"/>
                        <a:buNone/>
                      </a:pPr>
                      <a:r>
                        <a:rPr lang="en-US"/>
                        <a:t>V</a:t>
                      </a:r>
                      <a:r>
                        <a:rPr lang="en-US" sz="1400" u="none" cap="none" strike="noStrike"/>
                        <a:t>acation</a:t>
                      </a:r>
                      <a:endParaRPr sz="1400" u="none" cap="none" strike="noStrike"/>
                    </a:p>
                  </a:txBody>
                  <a:tcPr marT="9525" marB="91425" marR="9525" marL="95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C9DAF8"/>
                    </a:solidFill>
                  </a:tcPr>
                </a:tc>
              </a:tr>
              <a:tr h="381000">
                <a:tc vMerge="1"/>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0.58</a:t>
                      </a:r>
                      <a:endParaRPr sz="1400" u="none" cap="none" strike="noStrike"/>
                    </a:p>
                  </a:txBody>
                  <a:tcPr marT="9525" marB="91425" marR="9525" marL="95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0.25</a:t>
                      </a:r>
                      <a:endParaRPr sz="1400" u="none" cap="none" strike="noStrike"/>
                    </a:p>
                  </a:txBody>
                  <a:tcPr marT="9525" marB="91425" marR="9525" marL="95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0.44</a:t>
                      </a:r>
                      <a:endParaRPr sz="1400" u="none" cap="none" strike="noStrike"/>
                    </a:p>
                  </a:txBody>
                  <a:tcPr marT="9525" marB="91425" marR="9525" marL="95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0.47</a:t>
                      </a:r>
                      <a:endParaRPr sz="1400" u="none" cap="none" strike="noStrike"/>
                    </a:p>
                  </a:txBody>
                  <a:tcPr marT="9525" marB="91425" marR="9525" marL="95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0.26</a:t>
                      </a:r>
                      <a:endParaRPr sz="1400" u="none" cap="none" strike="noStrike"/>
                    </a:p>
                  </a:txBody>
                  <a:tcPr marT="9525" marB="91425" marR="9525" marL="95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solidFill>
                            <a:schemeClr val="accent6"/>
                          </a:solidFill>
                        </a:rPr>
                        <a:t>0.67</a:t>
                      </a:r>
                      <a:endParaRPr sz="1400" u="none" cap="none" strike="noStrike">
                        <a:solidFill>
                          <a:schemeClr val="accent6"/>
                        </a:solidFill>
                      </a:endParaRPr>
                    </a:p>
                  </a:txBody>
                  <a:tcPr marT="9525" marB="91425" marR="9525" marL="95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0.58</a:t>
                      </a:r>
                      <a:endParaRPr sz="1400" u="none" cap="none" strike="noStrike"/>
                    </a:p>
                  </a:txBody>
                  <a:tcPr marT="9525" marB="91425" marR="9525" marL="95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0.22</a:t>
                      </a:r>
                      <a:endParaRPr sz="1400" u="none" cap="none" strike="noStrike"/>
                    </a:p>
                  </a:txBody>
                  <a:tcPr marT="9525" marB="91425" marR="9525" marL="95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Tree>
  </p:cSld>
  <p:clrMapOvr>
    <a:masterClrMapping/>
  </p:clrMapOvr>
</p:sld>
</file>

<file path=ppt/theme/theme1.xml><?xml version="1.0" encoding="utf-8"?>
<a:theme xmlns:a="http://schemas.openxmlformats.org/drawingml/2006/main" xmlns:r="http://schemas.openxmlformats.org/officeDocument/2006/relationships" name="Lenovo Master">
  <a:themeElements>
    <a:clrScheme name="Lenovo">
      <a:dk1>
        <a:srgbClr val="000000"/>
      </a:dk1>
      <a:lt1>
        <a:srgbClr val="FFFFFF"/>
      </a:lt1>
      <a:dk2>
        <a:srgbClr val="6F7170"/>
      </a:dk2>
      <a:lt2>
        <a:srgbClr val="C4BEB6"/>
      </a:lt2>
      <a:accent1>
        <a:srgbClr val="E2231A"/>
      </a:accent1>
      <a:accent2>
        <a:srgbClr val="FF6A00"/>
      </a:accent2>
      <a:accent3>
        <a:srgbClr val="F04187"/>
      </a:accent3>
      <a:accent4>
        <a:srgbClr val="3E8DDD"/>
      </a:accent4>
      <a:accent5>
        <a:srgbClr val="4AC0E0"/>
      </a:accent5>
      <a:accent6>
        <a:srgbClr val="6ABF4A"/>
      </a:accent6>
      <a:hlink>
        <a:srgbClr val="4AC0E0"/>
      </a:hlink>
      <a:folHlink>
        <a:srgbClr val="4AC0E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2020-03-16T19:09:53Z</dcterms:created>
  <dc:creator>Sravani Jillella Venkata</dc:creator>
</cp:coreProperties>
</file>